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46" r:id="rId2"/>
    <p:sldId id="498" r:id="rId3"/>
    <p:sldId id="499" r:id="rId4"/>
    <p:sldId id="364" r:id="rId5"/>
    <p:sldId id="444" r:id="rId6"/>
    <p:sldId id="489" r:id="rId7"/>
    <p:sldId id="448" r:id="rId8"/>
    <p:sldId id="449" r:id="rId9"/>
    <p:sldId id="451" r:id="rId10"/>
    <p:sldId id="502" r:id="rId11"/>
    <p:sldId id="490" r:id="rId12"/>
    <p:sldId id="497" r:id="rId13"/>
    <p:sldId id="370" r:id="rId14"/>
    <p:sldId id="504" r:id="rId15"/>
    <p:sldId id="500" r:id="rId16"/>
    <p:sldId id="503" r:id="rId17"/>
    <p:sldId id="496" r:id="rId18"/>
    <p:sldId id="507" r:id="rId19"/>
    <p:sldId id="508" r:id="rId20"/>
    <p:sldId id="509" r:id="rId21"/>
    <p:sldId id="475" r:id="rId22"/>
    <p:sldId id="512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6441" autoAdjust="0"/>
  </p:normalViewPr>
  <p:slideViewPr>
    <p:cSldViewPr>
      <p:cViewPr varScale="1">
        <p:scale>
          <a:sx n="76" d="100"/>
          <a:sy n="76" d="100"/>
        </p:scale>
        <p:origin x="126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39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okrates\tomojoh\pc\Dokumenter\My%20Dropbox\Utsendte%20ferdige%20kapitler\Bilder,%20figurer%20og%20tabeller\Kap%206%20-%20Utviklingen%20av%20avtalene%20med%20EU%201994-2011\Kap%206%20Figurer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aren2\Foredrag\2012\efta_march2012\Kap%2014%20Figurer_engelsk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[5]Ark1!$B$1</c:f>
              <c:strCache>
                <c:ptCount val="1"/>
                <c:pt idx="0">
                  <c:v>Avtaler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[5]Ark1!$A$2:$A$29</c:f>
              <c:numCache>
                <c:formatCode>General</c:formatCode>
                <c:ptCount val="28"/>
                <c:pt idx="0">
                  <c:v>1973</c:v>
                </c:pt>
                <c:pt idx="1">
                  <c:v>1980</c:v>
                </c:pt>
                <c:pt idx="2">
                  <c:v>1983</c:v>
                </c:pt>
                <c:pt idx="3">
                  <c:v>1986</c:v>
                </c:pt>
                <c:pt idx="4">
                  <c:v>1987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</c:numCache>
            </c:numRef>
          </c:cat>
          <c:val>
            <c:numRef>
              <c:f>[5]Ark1!$B$2:$B$29</c:f>
              <c:numCache>
                <c:formatCode>General</c:formatCode>
                <c:ptCount val="28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14</c:v>
                </c:pt>
                <c:pt idx="6">
                  <c:v>16</c:v>
                </c:pt>
                <c:pt idx="7">
                  <c:v>17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25</c:v>
                </c:pt>
                <c:pt idx="12">
                  <c:v>26</c:v>
                </c:pt>
                <c:pt idx="13">
                  <c:v>28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36</c:v>
                </c:pt>
                <c:pt idx="18">
                  <c:v>39</c:v>
                </c:pt>
                <c:pt idx="19">
                  <c:v>46</c:v>
                </c:pt>
                <c:pt idx="20">
                  <c:v>52</c:v>
                </c:pt>
                <c:pt idx="21">
                  <c:v>54</c:v>
                </c:pt>
                <c:pt idx="22">
                  <c:v>58</c:v>
                </c:pt>
                <c:pt idx="23">
                  <c:v>64</c:v>
                </c:pt>
                <c:pt idx="24">
                  <c:v>64</c:v>
                </c:pt>
                <c:pt idx="25">
                  <c:v>65</c:v>
                </c:pt>
                <c:pt idx="26">
                  <c:v>70</c:v>
                </c:pt>
                <c:pt idx="27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A-4E4A-968C-6FD66C940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822656"/>
        <c:axId val="148918656"/>
      </c:areaChart>
      <c:catAx>
        <c:axId val="1488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8918656"/>
        <c:crosses val="autoZero"/>
        <c:auto val="1"/>
        <c:lblAlgn val="ctr"/>
        <c:lblOffset val="100"/>
        <c:noMultiLvlLbl val="0"/>
      </c:catAx>
      <c:valAx>
        <c:axId val="148918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8822656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 smtClean="0"/>
              <a:t>USA – </a:t>
            </a:r>
            <a:r>
              <a:rPr lang="nb-NO" dirty="0" err="1" smtClean="0"/>
              <a:t>Gini</a:t>
            </a:r>
            <a:r>
              <a:rPr lang="nb-NO" dirty="0" smtClean="0"/>
              <a:t> </a:t>
            </a:r>
            <a:r>
              <a:rPr lang="nb-NO" dirty="0" err="1" smtClean="0"/>
              <a:t>coefficients</a:t>
            </a:r>
            <a:endParaRPr lang="nb-NO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Redistribution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0.4579278</c:v>
                </c:pt>
                <c:pt idx="1">
                  <c:v>0.45805563097920726</c:v>
                </c:pt>
                <c:pt idx="2">
                  <c:v>0.45818349764255356</c:v>
                </c:pt>
                <c:pt idx="3">
                  <c:v>0.45831139999999998</c:v>
                </c:pt>
                <c:pt idx="4">
                  <c:v>0.47236450000000002</c:v>
                </c:pt>
                <c:pt idx="5">
                  <c:v>0.47332479999999999</c:v>
                </c:pt>
                <c:pt idx="6">
                  <c:v>0.48414699999999999</c:v>
                </c:pt>
                <c:pt idx="7">
                  <c:v>0.48040070000000001</c:v>
                </c:pt>
                <c:pt idx="8">
                  <c:v>0.4776609</c:v>
                </c:pt>
                <c:pt idx="9">
                  <c:v>0.47261239999999999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D-4AD3-A900-A99ED7DB52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Disposable income 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0.3673845</c:v>
                </c:pt>
                <c:pt idx="1">
                  <c:v>0.36610211185528552</c:v>
                </c:pt>
                <c:pt idx="2">
                  <c:v>0.36482419999999999</c:v>
                </c:pt>
                <c:pt idx="3">
                  <c:v>0.36482419999999999</c:v>
                </c:pt>
                <c:pt idx="4">
                  <c:v>0.36847590000000002</c:v>
                </c:pt>
                <c:pt idx="5">
                  <c:v>0.36997760000000002</c:v>
                </c:pt>
                <c:pt idx="6">
                  <c:v>0.38123869999999999</c:v>
                </c:pt>
                <c:pt idx="7">
                  <c:v>0.3792799</c:v>
                </c:pt>
                <c:pt idx="8">
                  <c:v>0.39151229999999998</c:v>
                </c:pt>
                <c:pt idx="9">
                  <c:v>0.38885239999999999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D-4AD3-A900-A99ED7DB52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transfers, before taxes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2">
                  <c:v>0.42867647570190959</c:v>
                </c:pt>
                <c:pt idx="3">
                  <c:v>0.42879614114622655</c:v>
                </c:pt>
                <c:pt idx="4">
                  <c:v>0.44194422136230244</c:v>
                </c:pt>
                <c:pt idx="5">
                  <c:v>0.44284267803246752</c:v>
                </c:pt>
                <c:pt idx="6">
                  <c:v>0.45296792824163246</c:v>
                </c:pt>
                <c:pt idx="7">
                  <c:v>0.44946289</c:v>
                </c:pt>
                <c:pt idx="8">
                  <c:v>0.42961371999999998</c:v>
                </c:pt>
                <c:pt idx="9">
                  <c:v>0.42543415000000001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D-4AD3-A900-A99ED7DB5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13248"/>
        <c:axId val="70615040"/>
      </c:lineChart>
      <c:catAx>
        <c:axId val="706132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70615040"/>
        <c:crosses val="autoZero"/>
        <c:auto val="1"/>
        <c:lblAlgn val="ctr"/>
        <c:lblOffset val="100"/>
        <c:noMultiLvlLbl val="0"/>
      </c:catAx>
      <c:valAx>
        <c:axId val="70615040"/>
        <c:scaling>
          <c:orientation val="minMax"/>
          <c:min val="0.2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0613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 smtClean="0"/>
              <a:t>Norway – </a:t>
            </a:r>
            <a:r>
              <a:rPr lang="nb-NO" dirty="0" err="1" smtClean="0"/>
              <a:t>Gini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coefficients</a:t>
            </a:r>
            <a:endParaRPr lang="nb-NO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Redistribution 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0.38857698356880155</c:v>
                </c:pt>
                <c:pt idx="1">
                  <c:v>0.38112949531622453</c:v>
                </c:pt>
                <c:pt idx="2">
                  <c:v>0.37382474604103844</c:v>
                </c:pt>
                <c:pt idx="3">
                  <c:v>0.36665999999999999</c:v>
                </c:pt>
                <c:pt idx="4">
                  <c:v>0.36699999999999999</c:v>
                </c:pt>
                <c:pt idx="5">
                  <c:v>0.37524000000000002</c:v>
                </c:pt>
                <c:pt idx="6">
                  <c:v>0.37744</c:v>
                </c:pt>
                <c:pt idx="7">
                  <c:v>0.37831999999999999</c:v>
                </c:pt>
                <c:pt idx="8">
                  <c:v>0.37685000000000002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88-47B6-8A97-2E1AB96504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Disposable income 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0.28072594990104383</c:v>
                </c:pt>
                <c:pt idx="1">
                  <c:v>0.27226484348883534</c:v>
                </c:pt>
                <c:pt idx="2">
                  <c:v>0.26405875561603848</c:v>
                </c:pt>
                <c:pt idx="3">
                  <c:v>0.25609999999999999</c:v>
                </c:pt>
                <c:pt idx="4">
                  <c:v>0.253</c:v>
                </c:pt>
                <c:pt idx="5">
                  <c:v>0.25741999999999998</c:v>
                </c:pt>
                <c:pt idx="6">
                  <c:v>0.26049</c:v>
                </c:pt>
                <c:pt idx="7">
                  <c:v>0.26456000000000002</c:v>
                </c:pt>
                <c:pt idx="8">
                  <c:v>0.26222000000000001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88-47B6-8A97-2E1AB96504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transfers, before taxes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0.30903599412287924</c:v>
                </c:pt>
                <c:pt idx="1">
                  <c:v>0.30436371235743592</c:v>
                </c:pt>
                <c:pt idx="2">
                  <c:v>0.29976207031458435</c:v>
                </c:pt>
                <c:pt idx="3">
                  <c:v>0.29522999999999999</c:v>
                </c:pt>
                <c:pt idx="4">
                  <c:v>0.29199999999999998</c:v>
                </c:pt>
                <c:pt idx="5">
                  <c:v>0.29699999999999999</c:v>
                </c:pt>
                <c:pt idx="6">
                  <c:v>0.30109000000000002</c:v>
                </c:pt>
                <c:pt idx="7">
                  <c:v>0.30492000000000002</c:v>
                </c:pt>
                <c:pt idx="8">
                  <c:v>0.30216999999999999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88-47B6-8A97-2E1AB9650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46752"/>
        <c:axId val="89964928"/>
      </c:lineChart>
      <c:catAx>
        <c:axId val="89946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89964928"/>
        <c:crosses val="autoZero"/>
        <c:auto val="1"/>
        <c:lblAlgn val="ctr"/>
        <c:lblOffset val="100"/>
        <c:noMultiLvlLbl val="0"/>
      </c:catAx>
      <c:valAx>
        <c:axId val="89964928"/>
        <c:scaling>
          <c:orientation val="minMax"/>
          <c:max val="0.5"/>
          <c:min val="0.2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946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‘‘Do you have confidence in the national government? (2014)’’</a:t>
            </a:r>
            <a:endParaRPr lang="nb-NO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 2014 (right axis)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B0F0"/>
              </a:solidFill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E5-478A-8046-3E1DE6FF861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E5-478A-8046-3E1DE6FF861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5E5-478A-8046-3E1DE6FF861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5E5-478A-8046-3E1DE6FF861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5E5-478A-8046-3E1DE6FF861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5E5-478A-8046-3E1DE6FF861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5E5-478A-8046-3E1DE6FF861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5E5-478A-8046-3E1DE6FF861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5E5-478A-8046-3E1DE6FF861C}"/>
              </c:ext>
            </c:extLst>
          </c:dPt>
          <c:cat>
            <c:strRef>
              <c:f>Sheet1!$A$2:$A$20</c:f>
              <c:strCache>
                <c:ptCount val="19"/>
                <c:pt idx="0">
                  <c:v>Switzerland</c:v>
                </c:pt>
                <c:pt idx="1">
                  <c:v>Norway</c:v>
                </c:pt>
                <c:pt idx="2">
                  <c:v>Russia</c:v>
                </c:pt>
                <c:pt idx="3">
                  <c:v>Germany</c:v>
                </c:pt>
                <c:pt idx="4">
                  <c:v>Turkey</c:v>
                </c:pt>
                <c:pt idx="5">
                  <c:v>Sweden</c:v>
                </c:pt>
                <c:pt idx="6">
                  <c:v>Netherlands</c:v>
                </c:pt>
                <c:pt idx="7">
                  <c:v>Belgium</c:v>
                </c:pt>
                <c:pt idx="8">
                  <c:v>Finland</c:v>
                </c:pt>
                <c:pt idx="9">
                  <c:v>Denmark</c:v>
                </c:pt>
                <c:pt idx="10">
                  <c:v>Ireland</c:v>
                </c:pt>
                <c:pt idx="11">
                  <c:v>Canada</c:v>
                </c:pt>
                <c:pt idx="12">
                  <c:v>UK</c:v>
                </c:pt>
                <c:pt idx="13">
                  <c:v>Japan</c:v>
                </c:pt>
                <c:pt idx="14">
                  <c:v>Brazil</c:v>
                </c:pt>
                <c:pt idx="15">
                  <c:v>USA</c:v>
                </c:pt>
                <c:pt idx="16">
                  <c:v>Korea</c:v>
                </c:pt>
                <c:pt idx="17">
                  <c:v>Italy</c:v>
                </c:pt>
                <c:pt idx="18">
                  <c:v>France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75</c:v>
                </c:pt>
                <c:pt idx="1">
                  <c:v>70</c:v>
                </c:pt>
                <c:pt idx="2">
                  <c:v>64</c:v>
                </c:pt>
                <c:pt idx="3">
                  <c:v>60</c:v>
                </c:pt>
                <c:pt idx="4">
                  <c:v>56</c:v>
                </c:pt>
                <c:pt idx="5">
                  <c:v>56</c:v>
                </c:pt>
                <c:pt idx="6">
                  <c:v>53</c:v>
                </c:pt>
                <c:pt idx="7">
                  <c:v>47</c:v>
                </c:pt>
                <c:pt idx="8">
                  <c:v>47</c:v>
                </c:pt>
                <c:pt idx="9">
                  <c:v>46</c:v>
                </c:pt>
                <c:pt idx="10">
                  <c:v>46</c:v>
                </c:pt>
                <c:pt idx="11">
                  <c:v>46</c:v>
                </c:pt>
                <c:pt idx="12">
                  <c:v>42</c:v>
                </c:pt>
                <c:pt idx="13">
                  <c:v>39</c:v>
                </c:pt>
                <c:pt idx="14">
                  <c:v>36</c:v>
                </c:pt>
                <c:pt idx="15">
                  <c:v>35</c:v>
                </c:pt>
                <c:pt idx="16">
                  <c:v>34</c:v>
                </c:pt>
                <c:pt idx="17">
                  <c:v>31</c:v>
                </c:pt>
                <c:pt idx="1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7-4B1A-A0CA-820B29278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43857208"/>
        <c:axId val="2143860184"/>
      </c:barChart>
      <c:catAx>
        <c:axId val="2143857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3860184"/>
        <c:crosses val="autoZero"/>
        <c:auto val="1"/>
        <c:lblAlgn val="ctr"/>
        <c:lblOffset val="100"/>
        <c:noMultiLvlLbl val="0"/>
      </c:catAx>
      <c:valAx>
        <c:axId val="2143860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4385720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Attitudes towards the EU and the EEA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 EU</c:v>
                </c:pt>
                <c:pt idx="1">
                  <c:v>Against EU, pro EEA</c:v>
                </c:pt>
                <c:pt idx="2">
                  <c:v>Against EU and EEA</c:v>
                </c:pt>
                <c:pt idx="3">
                  <c:v>Not sure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</c:v>
                </c:pt>
                <c:pt idx="1">
                  <c:v>0.61</c:v>
                </c:pt>
                <c:pt idx="2">
                  <c:v>0.21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6-4B31-AAE5-588F0E901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771672"/>
        <c:axId val="2100767496"/>
      </c:barChart>
      <c:catAx>
        <c:axId val="210077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00767496"/>
        <c:crosses val="autoZero"/>
        <c:auto val="1"/>
        <c:lblAlgn val="ctr"/>
        <c:lblOffset val="100"/>
        <c:noMultiLvlLbl val="0"/>
      </c:catAx>
      <c:valAx>
        <c:axId val="210076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0077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smtClean="0"/>
              <a:t>EU’s contribution</a:t>
            </a:r>
            <a:r>
              <a:rPr lang="en-US" b="1" i="0" baseline="0" dirty="0" smtClean="0"/>
              <a:t> to Norway</a:t>
            </a:r>
            <a:endParaRPr lang="en-US" b="1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EU's contribution to Norway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Mostly positive</c:v>
                </c:pt>
                <c:pt idx="1">
                  <c:v>Neither positive nor negative</c:v>
                </c:pt>
                <c:pt idx="2">
                  <c:v>Mostly negative</c:v>
                </c:pt>
                <c:pt idx="3">
                  <c:v>Not sure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0.36</c:v>
                </c:pt>
                <c:pt idx="2">
                  <c:v>0.22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7-42AA-86FF-433C23422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902280"/>
        <c:axId val="2142905816"/>
      </c:barChart>
      <c:catAx>
        <c:axId val="214290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2905816"/>
        <c:crosses val="autoZero"/>
        <c:auto val="1"/>
        <c:lblAlgn val="ctr"/>
        <c:lblOffset val="100"/>
        <c:noMultiLvlLbl val="0"/>
      </c:catAx>
      <c:valAx>
        <c:axId val="214290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290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 smtClean="0"/>
              <a:t>Norwegian </a:t>
            </a:r>
            <a:r>
              <a:rPr lang="nb-NO" dirty="0" err="1" smtClean="0"/>
              <a:t>Exports</a:t>
            </a:r>
            <a:r>
              <a:rPr lang="nb-NO" dirty="0" smtClean="0"/>
              <a:t> </a:t>
            </a:r>
            <a:r>
              <a:rPr lang="nb-NO" baseline="0" dirty="0" smtClean="0"/>
              <a:t>(</a:t>
            </a:r>
            <a:r>
              <a:rPr lang="nb-NO" baseline="0" dirty="0" err="1" smtClean="0"/>
              <a:t>mill</a:t>
            </a:r>
            <a:r>
              <a:rPr lang="nb-NO" baseline="0" dirty="0" smtClean="0"/>
              <a:t> kroner), 2017</a:t>
            </a:r>
            <a:endParaRPr lang="nb-NO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66174699177095"/>
          <c:y val="0.15925274933891592"/>
          <c:w val="0.899338253008229"/>
          <c:h val="0.59268221957456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Export, total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EU</c:v>
                </c:pt>
                <c:pt idx="1">
                  <c:v>Germany</c:v>
                </c:pt>
                <c:pt idx="2">
                  <c:v>Sweden</c:v>
                </c:pt>
                <c:pt idx="3">
                  <c:v>UK</c:v>
                </c:pt>
                <c:pt idx="4">
                  <c:v>US</c:v>
                </c:pt>
                <c:pt idx="5">
                  <c:v>China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0.75042963726124445</c:v>
                </c:pt>
                <c:pt idx="1">
                  <c:v>0.14000000000000001</c:v>
                </c:pt>
                <c:pt idx="2">
                  <c:v>7.0000000000000007E-2</c:v>
                </c:pt>
                <c:pt idx="3">
                  <c:v>0.19</c:v>
                </c:pt>
                <c:pt idx="4">
                  <c:v>7.0000000000000007E-2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2-4B7A-B643-2057E2E3E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 of goods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EU</c:v>
                </c:pt>
                <c:pt idx="1">
                  <c:v>Germany</c:v>
                </c:pt>
                <c:pt idx="2">
                  <c:v>Sweden</c:v>
                </c:pt>
                <c:pt idx="3">
                  <c:v>UK</c:v>
                </c:pt>
                <c:pt idx="4">
                  <c:v>US</c:v>
                </c:pt>
                <c:pt idx="5">
                  <c:v>China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</c:v>
                </c:pt>
                <c:pt idx="1">
                  <c:v>0.15</c:v>
                </c:pt>
                <c:pt idx="2">
                  <c:v>0.06</c:v>
                </c:pt>
                <c:pt idx="3">
                  <c:v>0.22</c:v>
                </c:pt>
                <c:pt idx="4">
                  <c:v>0.05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2-4B7A-B643-2057E2E3EA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 of services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EU</c:v>
                </c:pt>
                <c:pt idx="1">
                  <c:v>Germany</c:v>
                </c:pt>
                <c:pt idx="2">
                  <c:v>Sweden</c:v>
                </c:pt>
                <c:pt idx="3">
                  <c:v>UK</c:v>
                </c:pt>
                <c:pt idx="4">
                  <c:v>US</c:v>
                </c:pt>
                <c:pt idx="5">
                  <c:v>China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</c:v>
                </c:pt>
                <c:pt idx="1">
                  <c:v>0.1</c:v>
                </c:pt>
                <c:pt idx="2">
                  <c:v>0.09</c:v>
                </c:pt>
                <c:pt idx="3">
                  <c:v>0.12</c:v>
                </c:pt>
                <c:pt idx="4">
                  <c:v>0.11</c:v>
                </c:pt>
                <c:pt idx="5">
                  <c:v>2.7937239218498812E-2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2-4B7A-B643-2057E2E3EA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Mainland exports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EU</c:v>
                </c:pt>
                <c:pt idx="1">
                  <c:v>Germany</c:v>
                </c:pt>
                <c:pt idx="2">
                  <c:v>Sweden</c:v>
                </c:pt>
                <c:pt idx="3">
                  <c:v>UK</c:v>
                </c:pt>
                <c:pt idx="4">
                  <c:v>US</c:v>
                </c:pt>
                <c:pt idx="5">
                  <c:v>China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0.65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2-4B7A-B643-2057E2E3E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646776"/>
        <c:axId val="2134649960"/>
      </c:barChart>
      <c:catAx>
        <c:axId val="2134646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34649960"/>
        <c:crosses val="autoZero"/>
        <c:auto val="1"/>
        <c:lblAlgn val="ctr"/>
        <c:lblOffset val="100"/>
        <c:noMultiLvlLbl val="0"/>
      </c:catAx>
      <c:valAx>
        <c:axId val="21346499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34646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83D-4CA4-84B8-B5239CC132DF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83D-4CA4-84B8-B5239CC132DF}"/>
              </c:ext>
            </c:extLst>
          </c:dPt>
          <c:cat>
            <c:strRef>
              <c:f>'[Kap 14 Figurer_engelsk.xls]Figur 14.6'!$N$13:$N$42</c:f>
              <c:strCache>
                <c:ptCount val="30"/>
                <c:pt idx="0">
                  <c:v>UK</c:v>
                </c:pt>
                <c:pt idx="1">
                  <c:v>Greece</c:v>
                </c:pt>
                <c:pt idx="2">
                  <c:v>Malta</c:v>
                </c:pt>
                <c:pt idx="3">
                  <c:v>Italy</c:v>
                </c:pt>
                <c:pt idx="4">
                  <c:v>Lithuania</c:v>
                </c:pt>
                <c:pt idx="5">
                  <c:v>Bulgaria</c:v>
                </c:pt>
                <c:pt idx="6">
                  <c:v>Finland</c:v>
                </c:pt>
                <c:pt idx="7">
                  <c:v>Ireland</c:v>
                </c:pt>
                <c:pt idx="8">
                  <c:v>Germany</c:v>
                </c:pt>
                <c:pt idx="9">
                  <c:v>Sweden</c:v>
                </c:pt>
                <c:pt idx="10">
                  <c:v>Spain</c:v>
                </c:pt>
                <c:pt idx="11">
                  <c:v>Netherlands</c:v>
                </c:pt>
                <c:pt idx="12">
                  <c:v>Norway excl oil&amp;gas</c:v>
                </c:pt>
                <c:pt idx="13">
                  <c:v>EU 27</c:v>
                </c:pt>
                <c:pt idx="14">
                  <c:v>France</c:v>
                </c:pt>
                <c:pt idx="15">
                  <c:v>Denmark</c:v>
                </c:pt>
                <c:pt idx="16">
                  <c:v>Cyprus</c:v>
                </c:pt>
                <c:pt idx="17">
                  <c:v>Slovenia</c:v>
                </c:pt>
                <c:pt idx="18">
                  <c:v>Belgium</c:v>
                </c:pt>
                <c:pt idx="19">
                  <c:v>Latvia</c:v>
                </c:pt>
                <c:pt idx="20">
                  <c:v>Romania</c:v>
                </c:pt>
                <c:pt idx="21">
                  <c:v>Hungary</c:v>
                </c:pt>
                <c:pt idx="22">
                  <c:v>Poland</c:v>
                </c:pt>
                <c:pt idx="23">
                  <c:v>Estonia</c:v>
                </c:pt>
                <c:pt idx="24">
                  <c:v>Austria</c:v>
                </c:pt>
                <c:pt idx="25">
                  <c:v>Portugal</c:v>
                </c:pt>
                <c:pt idx="26">
                  <c:v>Norway</c:v>
                </c:pt>
                <c:pt idx="27">
                  <c:v>Slovakia</c:v>
                </c:pt>
                <c:pt idx="28">
                  <c:v>Czech Republic</c:v>
                </c:pt>
                <c:pt idx="29">
                  <c:v>Luxembourg</c:v>
                </c:pt>
              </c:strCache>
            </c:strRef>
          </c:cat>
          <c:val>
            <c:numRef>
              <c:f>'[Kap 14 Figurer_engelsk.xls]Figur 14.6'!$O$13:$O$42</c:f>
              <c:numCache>
                <c:formatCode>0.0\ %</c:formatCode>
                <c:ptCount val="30"/>
                <c:pt idx="0">
                  <c:v>0.52448482618889491</c:v>
                </c:pt>
                <c:pt idx="1">
                  <c:v>0.53782013103037551</c:v>
                </c:pt>
                <c:pt idx="2">
                  <c:v>0.55650108846229951</c:v>
                </c:pt>
                <c:pt idx="3">
                  <c:v>0.56031594200423041</c:v>
                </c:pt>
                <c:pt idx="4">
                  <c:v>0.58701711271615631</c:v>
                </c:pt>
                <c:pt idx="5">
                  <c:v>0.59684613392420349</c:v>
                </c:pt>
                <c:pt idx="6">
                  <c:v>0.59718623442928154</c:v>
                </c:pt>
                <c:pt idx="7">
                  <c:v>0.61248969188095059</c:v>
                </c:pt>
                <c:pt idx="8">
                  <c:v>0.61899672620939594</c:v>
                </c:pt>
                <c:pt idx="9">
                  <c:v>0.62013964152629864</c:v>
                </c:pt>
                <c:pt idx="10">
                  <c:v>0.62078525329911582</c:v>
                </c:pt>
                <c:pt idx="11">
                  <c:v>0.62618020167237565</c:v>
                </c:pt>
                <c:pt idx="12">
                  <c:v>0.63000000000000034</c:v>
                </c:pt>
                <c:pt idx="13">
                  <c:v>0.63688025747327992</c:v>
                </c:pt>
                <c:pt idx="14">
                  <c:v>0.64851072043538494</c:v>
                </c:pt>
                <c:pt idx="15">
                  <c:v>0.68101332016327021</c:v>
                </c:pt>
                <c:pt idx="16">
                  <c:v>0.69194756554307169</c:v>
                </c:pt>
                <c:pt idx="17">
                  <c:v>0.69558725206151151</c:v>
                </c:pt>
                <c:pt idx="18">
                  <c:v>0.71621032394882622</c:v>
                </c:pt>
                <c:pt idx="19">
                  <c:v>0.71907427205836172</c:v>
                </c:pt>
                <c:pt idx="20">
                  <c:v>0.72389294172250052</c:v>
                </c:pt>
                <c:pt idx="21">
                  <c:v>0.7258722672810396</c:v>
                </c:pt>
                <c:pt idx="22">
                  <c:v>0.74110563765736215</c:v>
                </c:pt>
                <c:pt idx="23">
                  <c:v>0.74287302028341273</c:v>
                </c:pt>
                <c:pt idx="24">
                  <c:v>0.74368721845527086</c:v>
                </c:pt>
                <c:pt idx="25">
                  <c:v>0.7545026323081192</c:v>
                </c:pt>
                <c:pt idx="26">
                  <c:v>0.76000000000000034</c:v>
                </c:pt>
                <c:pt idx="27">
                  <c:v>0.78526990763540605</c:v>
                </c:pt>
                <c:pt idx="28">
                  <c:v>0.7953117324381862</c:v>
                </c:pt>
                <c:pt idx="29">
                  <c:v>0.82602481449945309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3D-4CA4-84B8-B5239CC13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20896"/>
        <c:axId val="125122432"/>
      </c:barChart>
      <c:catAx>
        <c:axId val="12512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122432"/>
        <c:crosses val="autoZero"/>
        <c:auto val="1"/>
        <c:lblAlgn val="ctr"/>
        <c:lblOffset val="100"/>
        <c:noMultiLvlLbl val="0"/>
      </c:catAx>
      <c:valAx>
        <c:axId val="125122432"/>
        <c:scaling>
          <c:orientation val="minMax"/>
        </c:scaling>
        <c:delete val="0"/>
        <c:axPos val="l"/>
        <c:majorGridlines/>
        <c:numFmt formatCode="0.0\ %" sourceLinked="1"/>
        <c:majorTickMark val="out"/>
        <c:minorTickMark val="none"/>
        <c:tickLblPos val="nextTo"/>
        <c:crossAx val="12512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dirty="0" err="1" smtClean="0"/>
              <a:t>Brexit</a:t>
            </a:r>
            <a:r>
              <a:rPr lang="nn-NO" dirty="0" smtClean="0"/>
              <a:t>: </a:t>
            </a:r>
            <a:r>
              <a:rPr lang="nn-NO" dirty="0" err="1" smtClean="0"/>
              <a:t>consequences</a:t>
            </a:r>
            <a:r>
              <a:rPr lang="nn-NO" dirty="0" smtClean="0"/>
              <a:t> </a:t>
            </a:r>
            <a:r>
              <a:rPr lang="nn-NO" dirty="0"/>
              <a:t>for </a:t>
            </a:r>
            <a:r>
              <a:rPr lang="nn-NO" dirty="0" err="1" smtClean="0"/>
              <a:t>the</a:t>
            </a:r>
            <a:r>
              <a:rPr lang="nn-NO" baseline="0" dirty="0" smtClean="0"/>
              <a:t> UK</a:t>
            </a:r>
            <a:r>
              <a:rPr lang="nn-NO" dirty="0" smtClean="0"/>
              <a:t> </a:t>
            </a:r>
            <a:endParaRPr lang="nn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Konsekvenser for Storbritannia av Brexit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Very positive</c:v>
                </c:pt>
                <c:pt idx="1">
                  <c:v>Fairly positive</c:v>
                </c:pt>
                <c:pt idx="2">
                  <c:v>Neither, nor</c:v>
                </c:pt>
                <c:pt idx="3">
                  <c:v>Fairly negative</c:v>
                </c:pt>
                <c:pt idx="4">
                  <c:v>Very negative</c:v>
                </c:pt>
                <c:pt idx="5">
                  <c:v>Not sure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0.18</c:v>
                </c:pt>
                <c:pt idx="2">
                  <c:v>0.25</c:v>
                </c:pt>
                <c:pt idx="3">
                  <c:v>0.34</c:v>
                </c:pt>
                <c:pt idx="4">
                  <c:v>0.11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A-4DD1-8575-E18C894A8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978424"/>
        <c:axId val="2142009112"/>
      </c:barChart>
      <c:catAx>
        <c:axId val="214297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2009112"/>
        <c:crosses val="autoZero"/>
        <c:auto val="1"/>
        <c:lblAlgn val="ctr"/>
        <c:lblOffset val="100"/>
        <c:noMultiLvlLbl val="0"/>
      </c:catAx>
      <c:valAx>
        <c:axId val="214200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297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 smtClean="0"/>
              <a:t>Brexit</a:t>
            </a:r>
            <a:r>
              <a:rPr lang="nb-NO" dirty="0" smtClean="0"/>
              <a:t>: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consequences</a:t>
            </a:r>
            <a:r>
              <a:rPr lang="nb-NO" baseline="0" dirty="0" smtClean="0"/>
              <a:t> for Norway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Konsekvenser for Norge av Brexit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Very positive</c:v>
                </c:pt>
                <c:pt idx="1">
                  <c:v>Fairly positive</c:v>
                </c:pt>
                <c:pt idx="2">
                  <c:v>Neither, nor</c:v>
                </c:pt>
                <c:pt idx="3">
                  <c:v>Fairly negative</c:v>
                </c:pt>
                <c:pt idx="4">
                  <c:v>Very negative</c:v>
                </c:pt>
                <c:pt idx="5">
                  <c:v>Not sure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0.16</c:v>
                </c:pt>
                <c:pt idx="2">
                  <c:v>0.52</c:v>
                </c:pt>
                <c:pt idx="3">
                  <c:v>0.15</c:v>
                </c:pt>
                <c:pt idx="4">
                  <c:v>0.02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9-48FA-9D55-4A719FF82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159912"/>
        <c:axId val="2142163336"/>
      </c:barChart>
      <c:catAx>
        <c:axId val="214215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2163336"/>
        <c:crosses val="autoZero"/>
        <c:auto val="1"/>
        <c:lblAlgn val="ctr"/>
        <c:lblOffset val="100"/>
        <c:noMultiLvlLbl val="0"/>
      </c:catAx>
      <c:valAx>
        <c:axId val="214216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215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/>
            </a:pPr>
            <a:r>
              <a:rPr lang="en-US" sz="2000" b="1" i="0" baseline="0" dirty="0" smtClean="0">
                <a:effectLst/>
              </a:rPr>
              <a:t>Immigrants from the EU28 per 1000 inhabitants (2013)</a:t>
            </a:r>
            <a:endParaRPr lang="nb-NO" sz="2000" b="1" dirty="0">
              <a:effectLst/>
            </a:endParaRPr>
          </a:p>
        </c:rich>
      </c:tx>
      <c:layout>
        <c:manualLayout>
          <c:xMode val="edge"/>
          <c:yMode val="edge"/>
          <c:x val="0.14374999999999999"/>
          <c:y val="2.6267782461394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Switzerland</c:v>
                </c:pt>
                <c:pt idx="1">
                  <c:v>Norway</c:v>
                </c:pt>
                <c:pt idx="2">
                  <c:v>Germany </c:v>
                </c:pt>
                <c:pt idx="3">
                  <c:v>Denmark</c:v>
                </c:pt>
                <c:pt idx="4">
                  <c:v>United Kingdom</c:v>
                </c:pt>
                <c:pt idx="5">
                  <c:v>Sweden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16.925852781541</c:v>
                </c:pt>
                <c:pt idx="1">
                  <c:v>8.5434570200162732</c:v>
                </c:pt>
                <c:pt idx="2">
                  <c:v>4.7395323695669651</c:v>
                </c:pt>
                <c:pt idx="3">
                  <c:v>4.2220060445188654</c:v>
                </c:pt>
                <c:pt idx="4">
                  <c:v>3.5864896983270542</c:v>
                </c:pt>
                <c:pt idx="5">
                  <c:v>3.1752758007373911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7-4080-B692-3295A8B98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688552"/>
        <c:axId val="2141671912"/>
      </c:barChart>
      <c:catAx>
        <c:axId val="2141688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1671912"/>
        <c:crosses val="autoZero"/>
        <c:auto val="1"/>
        <c:lblAlgn val="ctr"/>
        <c:lblOffset val="100"/>
        <c:noMultiLvlLbl val="0"/>
      </c:catAx>
      <c:valAx>
        <c:axId val="214167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1688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 (per cent)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Most immigrants make an important contribution to Norwegian working life</c:v>
                </c:pt>
                <c:pt idx="1">
                  <c:v>Most immigrants abuse the system of social benefits</c:v>
                </c:pt>
                <c:pt idx="2">
                  <c:v>Most immigrants are a cause of insecurity in society</c:v>
                </c:pt>
                <c:pt idx="3">
                  <c:v>Labour immigration from non-Nordic countries makes a mainly positive contribution to Norwegian economy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29</c:v>
                </c:pt>
                <c:pt idx="1">
                  <c:v>6</c:v>
                </c:pt>
                <c:pt idx="2">
                  <c:v>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2-4CB3-BC31-6FA1196C6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on the whole (per cent)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Most immigrants make an important contribution to Norwegian working life</c:v>
                </c:pt>
                <c:pt idx="1">
                  <c:v>Most immigrants abuse the system of social benefits</c:v>
                </c:pt>
                <c:pt idx="2">
                  <c:v>Most immigrants are a cause of insecurity in society</c:v>
                </c:pt>
                <c:pt idx="3">
                  <c:v>Labour immigration from non-Nordic countries makes a mainly positive contribution to Norwegian economy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43</c:v>
                </c:pt>
                <c:pt idx="1">
                  <c:v>19</c:v>
                </c:pt>
                <c:pt idx="2">
                  <c:v>22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2-4CB3-BC31-6FA1196C6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 (per cent)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Most immigrants make an important contribution to Norwegian working life</c:v>
                </c:pt>
                <c:pt idx="1">
                  <c:v>Most immigrants abuse the system of social benefits</c:v>
                </c:pt>
                <c:pt idx="2">
                  <c:v>Most immigrants are a cause of insecurity in society</c:v>
                </c:pt>
                <c:pt idx="3">
                  <c:v>Labour immigration from non-Nordic countries makes a mainly positive contribution to Norwegian economy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2-4CB3-BC31-6FA1196C65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Disagree on the whole (per cent)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Most immigrants make an important contribution to Norwegian working life</c:v>
                </c:pt>
                <c:pt idx="1">
                  <c:v>Most immigrants abuse the system of social benefits</c:v>
                </c:pt>
                <c:pt idx="2">
                  <c:v>Most immigrants are a cause of insecurity in society</c:v>
                </c:pt>
                <c:pt idx="3">
                  <c:v>Labour immigration from non-Nordic countries makes a mainly positive contribution to Norwegian economy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11</c:v>
                </c:pt>
                <c:pt idx="1">
                  <c:v>36</c:v>
                </c:pt>
                <c:pt idx="2">
                  <c:v>31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72-4CB3-BC31-6FA1196C65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 (per cent)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Most immigrants make an important contribution to Norwegian working life</c:v>
                </c:pt>
                <c:pt idx="1">
                  <c:v>Most immigrants abuse the system of social benefits</c:v>
                </c:pt>
                <c:pt idx="2">
                  <c:v>Most immigrants are a cause of insecurity in society</c:v>
                </c:pt>
                <c:pt idx="3">
                  <c:v>Labour immigration from non-Nordic countries makes a mainly positive contribution to Norwegian economy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3</c:v>
                </c:pt>
                <c:pt idx="1">
                  <c:v>22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72-4CB3-BC31-6FA1196C65B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 (per cent)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Most immigrants make an important contribution to Norwegian working life</c:v>
                </c:pt>
                <c:pt idx="1">
                  <c:v>Most immigrants abuse the system of social benefits</c:v>
                </c:pt>
                <c:pt idx="2">
                  <c:v>Most immigrants are a cause of insecurity in society</c:v>
                </c:pt>
                <c:pt idx="3">
                  <c:v>Labour immigration from non-Nordic countries makes a mainly positive contribution to Norwegian economy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72-4CB3-BC31-6FA1196C6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665096"/>
        <c:axId val="490667720"/>
      </c:barChart>
      <c:catAx>
        <c:axId val="49066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0667720"/>
        <c:crosses val="autoZero"/>
        <c:auto val="1"/>
        <c:lblAlgn val="ctr"/>
        <c:lblOffset val="100"/>
        <c:noMultiLvlLbl val="0"/>
      </c:catAx>
      <c:valAx>
        <c:axId val="49066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066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27525-12FA-4664-9953-9453710B5C9D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651EF-9374-4516-BCD0-0233424DDE8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5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baseline="0" dirty="0" smtClean="0"/>
          </a:p>
          <a:p>
            <a:r>
              <a:rPr lang="nb-NO" dirty="0" smtClean="0"/>
              <a:t>An alternative </a:t>
            </a:r>
            <a:r>
              <a:rPr lang="nb-NO" dirty="0" err="1" smtClean="0"/>
              <a:t>association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EU – </a:t>
            </a:r>
            <a:r>
              <a:rPr lang="nb-NO" dirty="0" err="1" smtClean="0"/>
              <a:t>the</a:t>
            </a:r>
            <a:r>
              <a:rPr lang="nb-NO" dirty="0" smtClean="0"/>
              <a:t> EEA </a:t>
            </a:r>
          </a:p>
          <a:p>
            <a:r>
              <a:rPr lang="nb-NO" dirty="0" smtClean="0"/>
              <a:t>20 </a:t>
            </a:r>
            <a:r>
              <a:rPr lang="nb-NO" dirty="0" err="1" smtClean="0"/>
              <a:t>years</a:t>
            </a:r>
            <a:r>
              <a:rPr lang="nb-NO" dirty="0" smtClean="0"/>
              <a:t> of </a:t>
            </a:r>
            <a:r>
              <a:rPr lang="nb-NO" dirty="0" err="1" smtClean="0"/>
              <a:t>experience</a:t>
            </a:r>
            <a:r>
              <a:rPr lang="nb-NO" dirty="0" smtClean="0"/>
              <a:t> as an outsider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678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EU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Norges</a:t>
            </a:r>
            <a:r>
              <a:rPr lang="en-US" dirty="0" smtClean="0"/>
              <a:t> </a:t>
            </a:r>
            <a:r>
              <a:rPr lang="en-US" dirty="0" err="1" smtClean="0"/>
              <a:t>viktigste</a:t>
            </a:r>
            <a:r>
              <a:rPr lang="en-US" dirty="0" smtClean="0"/>
              <a:t> </a:t>
            </a:r>
            <a:r>
              <a:rPr lang="en-US" dirty="0" err="1" smtClean="0"/>
              <a:t>handelspartner</a:t>
            </a:r>
            <a:r>
              <a:rPr lang="en-US" dirty="0" smtClean="0"/>
              <a:t> - </a:t>
            </a:r>
            <a:r>
              <a:rPr lang="en-US" baseline="0" dirty="0" smtClean="0"/>
              <a:t>Et </a:t>
            </a:r>
            <a:r>
              <a:rPr lang="en-US" baseline="0" dirty="0" err="1" smtClean="0"/>
              <a:t>urolig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Europa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dårlig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nytt</a:t>
            </a:r>
            <a:endParaRPr lang="en-US" baseline="0" dirty="0" smtClean="0"/>
          </a:p>
          <a:p>
            <a:r>
              <a:rPr lang="en-US" dirty="0" err="1" smtClean="0"/>
              <a:t>Storbritannia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viktigste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handelspartner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innen</a:t>
            </a:r>
            <a:r>
              <a:rPr lang="en-US" baseline="0" dirty="0" smtClean="0"/>
              <a:t> EU</a:t>
            </a:r>
            <a:endParaRPr lang="en-US" dirty="0" smtClean="0"/>
          </a:p>
          <a:p>
            <a:pPr lvl="0"/>
            <a:r>
              <a:rPr lang="en-US" dirty="0" err="1" smtClean="0"/>
              <a:t>Konsekvenser</a:t>
            </a:r>
            <a:r>
              <a:rPr lang="en-US" dirty="0" smtClean="0"/>
              <a:t> for Kina tar</a:t>
            </a:r>
            <a:r>
              <a:rPr lang="en-US" baseline="0" dirty="0" smtClean="0"/>
              <a:t> kun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mot 3%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eksport</a:t>
            </a:r>
            <a:r>
              <a:rPr lang="en-US" baseline="0" dirty="0" smtClean="0"/>
              <a:t>, men 6%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fastlandseksporten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Sverige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største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avtaker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fastlandseksporten</a:t>
            </a:r>
            <a:r>
              <a:rPr lang="en-US" baseline="0" dirty="0" smtClean="0"/>
              <a:t> med 9%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Brexit – </a:t>
            </a:r>
            <a:r>
              <a:rPr lang="en-US" baseline="0" dirty="0" err="1" smtClean="0"/>
              <a:t>dårlig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nytt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oss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markedsadgang</a:t>
            </a:r>
            <a:r>
              <a:rPr lang="en-US" baseline="0" dirty="0" smtClean="0"/>
              <a:t>, lite </a:t>
            </a:r>
            <a:r>
              <a:rPr lang="en-US" baseline="0" dirty="0" err="1" smtClean="0"/>
              <a:t>sannsynlig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når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Storbritannia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reforhandle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handelsavtaler</a:t>
            </a:r>
            <a:r>
              <a:rPr lang="en-US" baseline="0" dirty="0" smtClean="0"/>
              <a:t> at de </a:t>
            </a:r>
            <a:r>
              <a:rPr lang="en-US" baseline="0" dirty="0" err="1" smtClean="0"/>
              <a:t>vil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prioritere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Måtte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gass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04DF-9634-4B4C-8558-AE655D139B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7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Kilde: Eurostat og Statistisk sentralbyrå, 2010</a:t>
            </a:r>
          </a:p>
          <a:p>
            <a:endParaRPr lang="nb-NO" dirty="0" smtClean="0"/>
          </a:p>
          <a:p>
            <a:r>
              <a:rPr lang="nb-NO" dirty="0" smtClean="0"/>
              <a:t>- </a:t>
            </a:r>
            <a:r>
              <a:rPr lang="nb-NO" dirty="0" err="1" smtClean="0"/>
              <a:t>Close</a:t>
            </a:r>
            <a:r>
              <a:rPr lang="nb-NO" dirty="0" smtClean="0"/>
              <a:t> ties to </a:t>
            </a:r>
            <a:r>
              <a:rPr lang="nb-NO" dirty="0" err="1" smtClean="0"/>
              <a:t>the</a:t>
            </a:r>
            <a:r>
              <a:rPr lang="nb-NO" dirty="0" smtClean="0"/>
              <a:t> EU</a:t>
            </a:r>
          </a:p>
          <a:p>
            <a:endParaRPr lang="nb-NO" dirty="0" smtClean="0"/>
          </a:p>
          <a:p>
            <a:r>
              <a:rPr lang="nb-NO" dirty="0" smtClean="0"/>
              <a:t>- 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extent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closer</a:t>
            </a:r>
            <a:r>
              <a:rPr lang="nb-NO" baseline="0" dirty="0" smtClean="0"/>
              <a:t> ties </a:t>
            </a:r>
            <a:r>
              <a:rPr lang="nb-NO" baseline="0" dirty="0" err="1" smtClean="0"/>
              <a:t>than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among</a:t>
            </a:r>
            <a:r>
              <a:rPr lang="nb-NO" baseline="0" dirty="0" smtClean="0"/>
              <a:t> EU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themselves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EØS </a:t>
            </a:r>
            <a:r>
              <a:rPr lang="en-US" baseline="0" dirty="0" err="1" smtClean="0"/>
              <a:t>avtalen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fordi</a:t>
            </a:r>
            <a:r>
              <a:rPr lang="en-US" baseline="0" dirty="0" smtClean="0"/>
              <a:t> vi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beholdt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vårt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organiserte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regulerte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arbeidsmarked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er blant de landene i EØS som først åpnet grensene for fullstendig fri flyt av arbeidskraft fra øst – men uten å deregulere det nasjonale arbeidsmarkedet. Vi har vært opptatt av å verne om arbeidstakernes rettigheter. Allmengjøring av tariffavtaler har hindret at utenlandsk arbeidskraft får dårligere lønns- og arbeidsvilkår enn det som er vanlig i Norge, og dermed bidratt til å dempe et nedadgående lønnspress. </a:t>
            </a:r>
          </a:p>
          <a:p>
            <a:pPr marL="171450" indent="-171450">
              <a:buFontTx/>
              <a:buChar char="-"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 tilpasning til EØS-avtalen gjennom norsk arbeidsmarkedsregulering har således redusert fordelene av innvandring for eiere av for eksempel entreprenørforetak og verft. Men samtidig er tapene for de berørte norske arbeidstakerne redusert. </a:t>
            </a:r>
          </a:p>
          <a:p>
            <a:pPr marL="171450" indent="-171450">
              <a:buFontTx/>
              <a:buChar char="-"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Storbritannia og USA skiller seg begge vesentlig fra Norge i sin tilpasning til globalisering. De har ikke hatt en aktiv omfordelingspolitikk og i enda mindre grad har de søkt å verne om sine arbeidstakere gjennom nasjonal arbeidsmarkedsregulering. </a:t>
            </a:r>
          </a:p>
          <a:p>
            <a:pPr marL="171450" indent="-171450">
              <a:buFontTx/>
              <a:buChar char="-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som man reder, ligger man. Da blir resultatet mange sinte menn og kvinner. De vil ikke bli hjulpet av verken murer eller lavere skatt.</a:t>
            </a:r>
          </a:p>
          <a:p>
            <a:endParaRPr lang="en-US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88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Negativ</a:t>
            </a:r>
            <a:r>
              <a:rPr lang="nb-NO" baseline="0" dirty="0" smtClean="0"/>
              <a:t> =45</a:t>
            </a:r>
          </a:p>
          <a:p>
            <a:r>
              <a:rPr lang="nb-NO" baseline="0" dirty="0" err="1" smtClean="0"/>
              <a:t>Sml</a:t>
            </a:r>
            <a:r>
              <a:rPr lang="nb-NO" baseline="0" dirty="0" smtClean="0"/>
              <a:t> konsekvenser for EU: negativt=62</a:t>
            </a:r>
          </a:p>
          <a:p>
            <a:r>
              <a:rPr lang="nb-NO" baseline="0" dirty="0" smtClean="0"/>
              <a:t>Nordmenns syn på </a:t>
            </a:r>
            <a:r>
              <a:rPr lang="nb-NO" baseline="0" dirty="0" err="1" smtClean="0"/>
              <a:t>Brexit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Imperiet?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Smitteeffekter?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r>
              <a:rPr lang="en-US" dirty="0" smtClean="0"/>
              <a:t>As a result, EU exports to the </a:t>
            </a:r>
            <a:r>
              <a:rPr lang="en-US" dirty="0" err="1" smtClean="0"/>
              <a:t>Storbritannia</a:t>
            </a:r>
            <a:r>
              <a:rPr lang="en-US" dirty="0" smtClean="0"/>
              <a:t> are worth 3% of EU GDP, while </a:t>
            </a:r>
            <a:r>
              <a:rPr lang="en-US" dirty="0" err="1" smtClean="0"/>
              <a:t>Storbritannia</a:t>
            </a:r>
            <a:r>
              <a:rPr lang="en-US" dirty="0" smtClean="0"/>
              <a:t> exports to the EU are worth 13% of </a:t>
            </a:r>
            <a:r>
              <a:rPr lang="en-US" dirty="0" err="1" smtClean="0"/>
              <a:t>Storbritannia</a:t>
            </a:r>
            <a:r>
              <a:rPr lang="en-US" dirty="0" smtClean="0"/>
              <a:t> GDP – four times more. Also, almost half of all of our foreign investment comes from the EU.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eksport</a:t>
            </a:r>
            <a:r>
              <a:rPr lang="en-US" dirty="0" smtClean="0"/>
              <a:t> &lt; import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44 %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eksporten</a:t>
            </a:r>
            <a:r>
              <a:rPr lang="en-US" dirty="0" smtClean="0"/>
              <a:t> </a:t>
            </a:r>
            <a:r>
              <a:rPr lang="en-US" dirty="0" err="1" smtClean="0"/>
              <a:t>går</a:t>
            </a:r>
            <a:r>
              <a:rPr lang="en-US" dirty="0" smtClean="0"/>
              <a:t>  </a:t>
            </a:r>
            <a:r>
              <a:rPr lang="en-US" dirty="0" err="1" smtClean="0"/>
              <a:t>til</a:t>
            </a:r>
            <a:r>
              <a:rPr lang="en-US" dirty="0" smtClean="0"/>
              <a:t> EU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47%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vareeksporten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40%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tjenesteeksporten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8% </a:t>
            </a:r>
            <a:r>
              <a:rPr lang="en-US" dirty="0" err="1" smtClean="0"/>
              <a:t>av</a:t>
            </a:r>
            <a:r>
              <a:rPr lang="en-US" dirty="0" smtClean="0"/>
              <a:t> EUs </a:t>
            </a:r>
            <a:r>
              <a:rPr lang="en-US" dirty="0" err="1" smtClean="0"/>
              <a:t>eksport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Storbritannia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04DF-9634-4B4C-8558-AE655D139B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6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04DF-9634-4B4C-8558-AE655D139B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0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Rød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søyle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indikerer</a:t>
            </a:r>
            <a:r>
              <a:rPr lang="en-US" baseline="0" dirty="0" smtClean="0"/>
              <a:t> fall i </a:t>
            </a:r>
            <a:r>
              <a:rPr lang="en-US" baseline="0" dirty="0" err="1" smtClean="0"/>
              <a:t>oppslutningen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siden</a:t>
            </a:r>
            <a:r>
              <a:rPr lang="en-US" baseline="0" dirty="0" smtClean="0"/>
              <a:t>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04DF-9634-4B4C-8558-AE655D139B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President of </a:t>
            </a:r>
            <a:r>
              <a:rPr lang="nb-NO" dirty="0" err="1" smtClean="0"/>
              <a:t>the</a:t>
            </a:r>
            <a:r>
              <a:rPr lang="nb-NO" dirty="0" smtClean="0"/>
              <a:t> European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commission</a:t>
            </a:r>
            <a:r>
              <a:rPr lang="nb-NO" baseline="0" dirty="0" smtClean="0"/>
              <a:t> Jacques </a:t>
            </a:r>
            <a:r>
              <a:rPr lang="nb-NO" baseline="0" dirty="0" err="1" smtClean="0"/>
              <a:t>Delors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said</a:t>
            </a:r>
            <a:r>
              <a:rPr lang="nb-NO" baseline="0" dirty="0" smtClean="0"/>
              <a:t> to have  soft spot for Gro Harlem Brundtland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smtClean="0"/>
              <a:t>Merk at det ikke er faste tidsintervall før 1989. </a:t>
            </a:r>
          </a:p>
          <a:p>
            <a:pPr eaLnBrk="1" hangingPunct="1">
              <a:spcBef>
                <a:spcPct val="0"/>
              </a:spcBef>
            </a:pPr>
            <a:r>
              <a:rPr lang="nb-NO" smtClean="0"/>
              <a:t>Kilde: UDs Traktatregister.</a:t>
            </a:r>
          </a:p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7081" indent="-2834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3970" indent="-2267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7558" indent="-2267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1147" indent="-2267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4735" indent="-226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8323" indent="-226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1911" indent="-226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55499" indent="-226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31C4A7-78FF-4A14-B21C-C00F7E6EF87B}" type="slidenum">
              <a:rPr lang="nb-NO">
                <a:latin typeface="Calibri" pitchFamily="34" charset="0"/>
              </a:rPr>
              <a:pPr eaLnBrk="1" hangingPunct="1"/>
              <a:t>5</a:t>
            </a:fld>
            <a:endParaRPr lang="nb-NO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recen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90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EEA legislation is</a:t>
            </a:r>
            <a:r>
              <a:rPr lang="en-US" baseline="0" dirty="0" smtClean="0"/>
              <a:t> primary the legislation of the EU and secondary legislation.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EFTA surveillance</a:t>
            </a:r>
            <a:r>
              <a:rPr lang="en-US" baseline="0" dirty="0" smtClean="0"/>
              <a:t> authority (ESA) ensures that the EEA EFTA states fulfil their obligations under the EEA agreement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EFTA court deals with the infringement actions brought against an EEA EFTA state with regard to the implementation, application and interpretation of EEA law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14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i="1" dirty="0" smtClean="0"/>
              <a:t>FT Nov 17, 2016</a:t>
            </a:r>
          </a:p>
          <a:p>
            <a:pPr marL="400050" lvl="1" indent="0">
              <a:buNone/>
            </a:pPr>
            <a:r>
              <a:rPr lang="en-US" sz="1300" i="1" dirty="0" err="1" smtClean="0"/>
              <a:t>Jeroen</a:t>
            </a:r>
            <a:r>
              <a:rPr lang="en-US" sz="1300" i="1" dirty="0" smtClean="0"/>
              <a:t> Dijsselbloem (Head of the </a:t>
            </a:r>
            <a:r>
              <a:rPr lang="en-US" sz="1300" i="1" dirty="0" err="1" smtClean="0"/>
              <a:t>Eurogroup</a:t>
            </a:r>
            <a:r>
              <a:rPr lang="en-US" sz="1300" i="1" dirty="0" smtClean="0"/>
              <a:t>/Eurozone finance ministers): “…described </a:t>
            </a:r>
            <a:r>
              <a:rPr lang="en-US" sz="1300" i="1" dirty="0" err="1" smtClean="0"/>
              <a:t>Mr</a:t>
            </a:r>
            <a:r>
              <a:rPr lang="en-US" sz="1300" i="1" dirty="0" smtClean="0"/>
              <a:t> Johnson’s most recent speculation that Britain could be in the EU’s single market but outside its customs union as “intellectually impossible and politically unavailable”.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government appointed  committee reviewed Norway’s agreements with the EU 2010-2012 examining  the political, legal, administrative, economic and other social consequences of the EEA Agreement </a:t>
            </a:r>
            <a:r>
              <a:rPr lang="en-US" sz="2000" baseline="0" dirty="0" smtClean="0"/>
              <a:t> - </a:t>
            </a:r>
            <a:r>
              <a:rPr lang="en-US" sz="2000" i="1" dirty="0" smtClean="0"/>
              <a:t>but was  explicitly not asked to discuss  alternative arrangements.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48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Brexit</a:t>
            </a:r>
            <a:r>
              <a:rPr lang="nb-NO" dirty="0" smtClean="0"/>
              <a:t> har skapt</a:t>
            </a:r>
            <a:r>
              <a:rPr lang="nb-NO" baseline="0" dirty="0" smtClean="0"/>
              <a:t> økt</a:t>
            </a:r>
            <a:r>
              <a:rPr lang="nb-NO" dirty="0" smtClean="0"/>
              <a:t> oppmerksomhet</a:t>
            </a:r>
            <a:r>
              <a:rPr lang="nb-NO" baseline="0" dirty="0" smtClean="0"/>
              <a:t> rundt vår tilknytningsform til EU</a:t>
            </a:r>
          </a:p>
          <a:p>
            <a:endParaRPr lang="nb-NO" baseline="0" dirty="0" smtClean="0"/>
          </a:p>
          <a:p>
            <a:r>
              <a:rPr lang="nb-NO" dirty="0" smtClean="0"/>
              <a:t>Synet på EØS er omtrent det samme da </a:t>
            </a:r>
            <a:r>
              <a:rPr lang="nb-NO" dirty="0" err="1" smtClean="0"/>
              <a:t>Sentio</a:t>
            </a:r>
            <a:r>
              <a:rPr lang="nb-NO" dirty="0" smtClean="0"/>
              <a:t> gjorde</a:t>
            </a:r>
            <a:r>
              <a:rPr lang="nb-NO" baseline="0" dirty="0" smtClean="0"/>
              <a:t> en undersøkelse for Europautredningen i 2011. </a:t>
            </a:r>
          </a:p>
          <a:p>
            <a:r>
              <a:rPr lang="nb-NO" baseline="0" dirty="0" smtClean="0"/>
              <a:t>60+ svarte at det var en god avtale, 10 + vet ikke, 20+ dårlig avtale</a:t>
            </a:r>
          </a:p>
          <a:p>
            <a:endParaRPr lang="nb-NO" baseline="0" dirty="0" smtClean="0"/>
          </a:p>
          <a:p>
            <a:r>
              <a:rPr lang="nb-NO" baseline="0" dirty="0" smtClean="0"/>
              <a:t>Ikke et entydig syn på at EU er bra</a:t>
            </a:r>
          </a:p>
          <a:p>
            <a:endParaRPr lang="nb-NO" baseline="0" dirty="0" smtClean="0"/>
          </a:p>
          <a:p>
            <a:r>
              <a:rPr lang="nb-NO" baseline="0" dirty="0" smtClean="0"/>
              <a:t>Tendens til økt kritikk av EØS avtalen</a:t>
            </a:r>
          </a:p>
          <a:p>
            <a:r>
              <a:rPr lang="en-US" dirty="0" smtClean="0"/>
              <a:t>Handel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Kontor</a:t>
            </a:r>
            <a:r>
              <a:rPr lang="en-US" dirty="0" smtClean="0"/>
              <a:t>, </a:t>
            </a:r>
            <a:r>
              <a:rPr lang="en-US" dirty="0" err="1" smtClean="0"/>
              <a:t>oktober</a:t>
            </a:r>
            <a:r>
              <a:rPr lang="en-US" dirty="0" smtClean="0"/>
              <a:t> 2016:</a:t>
            </a:r>
          </a:p>
          <a:p>
            <a:pPr marL="0" indent="0">
              <a:buNone/>
            </a:pPr>
            <a:r>
              <a:rPr lang="nb-NO" dirty="0" smtClean="0"/>
              <a:t>«HK vil støtte nye forhandlinger med EU med tanke på å fremforhandle en ny og bedre EØS-avtale.»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Fellesforbundet</a:t>
            </a:r>
            <a:r>
              <a:rPr lang="en-US" dirty="0" smtClean="0"/>
              <a:t>, </a:t>
            </a:r>
            <a:r>
              <a:rPr lang="en-US" dirty="0" err="1" smtClean="0"/>
              <a:t>september</a:t>
            </a:r>
            <a:r>
              <a:rPr lang="en-US" dirty="0" smtClean="0"/>
              <a:t> 2015:</a:t>
            </a:r>
          </a:p>
          <a:p>
            <a:pPr marL="0" indent="0">
              <a:buNone/>
            </a:pPr>
            <a:r>
              <a:rPr lang="nb-NO" dirty="0" smtClean="0"/>
              <a:t>14 av Fellesforbundets avdelinger foreslår for landsmøtet at organisasjonen må jobbe for å få Norge ut av EØS-avtalen. Ti avdelinger argumenterer for å beholde den.</a:t>
            </a:r>
          </a:p>
          <a:p>
            <a:pPr marL="0" indent="0">
              <a:buNone/>
            </a:pPr>
            <a:r>
              <a:rPr lang="nb-NO" dirty="0" smtClean="0"/>
              <a:t>«Landsmøtet i Fellesforbundet fastslår at EØS-avtalen er avgjørende for norsk næringslivs konkurranseevne. Landsmøtet krever også at Norge bruker det handlingsrommet EØS-avtalen gir.»</a:t>
            </a:r>
            <a:endParaRPr lang="en-US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04DF-9634-4B4C-8558-AE655D139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6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651EF-9374-4516-BCD0-0233424DDE8E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68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DC67-877E-4B44-85C9-1E760BC6AED3}" type="datetimeFigureOut">
              <a:rPr lang="nb-NO" smtClean="0"/>
              <a:pPr/>
              <a:t>06.05.2019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3BEE-0BA4-4747-BFD2-43F21C1D42EC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5993" y="372330"/>
            <a:ext cx="8208912" cy="157466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en-US" dirty="0" smtClean="0"/>
              <a:t>Alternatives to EU Membership: </a:t>
            </a:r>
            <a:br>
              <a:rPr lang="en-US" dirty="0" smtClean="0"/>
            </a:br>
            <a:r>
              <a:rPr lang="en-US" sz="3600" dirty="0" smtClean="0"/>
              <a:t>The Norwegian Model</a:t>
            </a:r>
            <a:br>
              <a:rPr lang="en-US" sz="3600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187624" y="4672786"/>
            <a:ext cx="65527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2000" dirty="0" smtClean="0"/>
          </a:p>
          <a:p>
            <a:pPr algn="ctr"/>
            <a:r>
              <a:rPr lang="nb-NO" sz="2000" dirty="0" err="1" smtClean="0"/>
              <a:t>Lectio</a:t>
            </a:r>
            <a:r>
              <a:rPr lang="nb-NO" sz="2000" dirty="0" smtClean="0"/>
              <a:t> </a:t>
            </a:r>
            <a:r>
              <a:rPr lang="nb-NO" sz="2000" dirty="0" err="1"/>
              <a:t>I</a:t>
            </a:r>
            <a:r>
              <a:rPr lang="nb-NO" sz="2000" dirty="0" err="1" smtClean="0"/>
              <a:t>nauguralis</a:t>
            </a:r>
            <a:r>
              <a:rPr lang="nb-NO" sz="2000" dirty="0" smtClean="0"/>
              <a:t> </a:t>
            </a:r>
          </a:p>
          <a:p>
            <a:pPr algn="ctr"/>
            <a:r>
              <a:rPr lang="nb-NO" sz="2000" dirty="0" err="1" smtClean="0"/>
              <a:t>Achille</a:t>
            </a:r>
            <a:r>
              <a:rPr lang="nb-NO" sz="2000" dirty="0" smtClean="0"/>
              <a:t> e Giulia </a:t>
            </a:r>
            <a:r>
              <a:rPr lang="nb-NO" sz="2000" dirty="0" err="1" smtClean="0"/>
              <a:t>Boroli</a:t>
            </a:r>
            <a:r>
              <a:rPr lang="nb-NO" sz="2000" dirty="0" smtClean="0"/>
              <a:t> Chair in European Studies</a:t>
            </a:r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Karen Helene Ulltveit-Moe</a:t>
            </a:r>
          </a:p>
          <a:p>
            <a:pPr algn="ctr"/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Oslo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662" y="2115613"/>
            <a:ext cx="3383573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dirty="0" smtClean="0"/>
              <a:t>Still </a:t>
            </a:r>
            <a:r>
              <a:rPr lang="nb-NO" dirty="0" err="1" smtClean="0"/>
              <a:t>mixed</a:t>
            </a:r>
            <a:r>
              <a:rPr lang="nb-NO" dirty="0" smtClean="0"/>
              <a:t> </a:t>
            </a:r>
            <a:r>
              <a:rPr lang="nb-NO" dirty="0" err="1"/>
              <a:t>a</a:t>
            </a:r>
            <a:r>
              <a:rPr lang="nb-NO" dirty="0" err="1" smtClean="0"/>
              <a:t>ttitudes</a:t>
            </a:r>
            <a:r>
              <a:rPr lang="nb-NO" dirty="0" smtClean="0"/>
              <a:t> </a:t>
            </a:r>
            <a:r>
              <a:rPr lang="nb-NO" dirty="0" err="1" smtClean="0"/>
              <a:t>towards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EU-</a:t>
            </a:r>
            <a:r>
              <a:rPr lang="nb-NO" dirty="0" err="1" smtClean="0"/>
              <a:t>membership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EEA</a:t>
            </a:r>
            <a:endParaRPr lang="nb-NO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11560" y="1916832"/>
          <a:ext cx="3886200" cy="378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90303" y="2564904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2264" y="6171846"/>
            <a:ext cx="25788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Source</a:t>
            </a:r>
            <a:r>
              <a:rPr lang="nb-NO" sz="1050" dirty="0"/>
              <a:t>: Respons Analyse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88640"/>
            <a:ext cx="1480179" cy="14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 dirty="0"/>
              <a:t>EEA review </a:t>
            </a:r>
            <a:r>
              <a:rPr lang="nb-NO" sz="3600" dirty="0" smtClean="0"/>
              <a:t>2012:</a:t>
            </a:r>
            <a:r>
              <a:rPr lang="nb-NO" sz="3600" dirty="0"/>
              <a:t> </a:t>
            </a:r>
            <a:r>
              <a:rPr lang="nb-NO" sz="3600" dirty="0" smtClean="0"/>
              <a:t>Main </a:t>
            </a:r>
            <a:r>
              <a:rPr lang="nb-NO" sz="3600" dirty="0" err="1" smtClean="0"/>
              <a:t>messages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54" y="1700808"/>
            <a:ext cx="815759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Inherent Democratic deficit: </a:t>
            </a:r>
          </a:p>
          <a:p>
            <a:r>
              <a:rPr lang="en-US" sz="1600" dirty="0" smtClean="0"/>
              <a:t>The democratic deficit is </a:t>
            </a:r>
            <a:r>
              <a:rPr lang="en-US" sz="1600" dirty="0"/>
              <a:t>the price </a:t>
            </a:r>
            <a:r>
              <a:rPr lang="en-US" sz="1600" dirty="0" smtClean="0"/>
              <a:t>Norway pays </a:t>
            </a:r>
            <a:r>
              <a:rPr lang="en-US" sz="1600" dirty="0"/>
              <a:t>for enjoying the benefits of </a:t>
            </a:r>
            <a:r>
              <a:rPr lang="en-US" sz="1600" dirty="0" smtClean="0"/>
              <a:t>European integration </a:t>
            </a:r>
            <a:r>
              <a:rPr lang="en-US" sz="1600" dirty="0"/>
              <a:t>without being a member of the </a:t>
            </a:r>
            <a:r>
              <a:rPr lang="en-US" sz="1600" dirty="0" err="1" smtClean="0"/>
              <a:t>organisation</a:t>
            </a:r>
            <a:r>
              <a:rPr lang="en-US" sz="1600" dirty="0" smtClean="0"/>
              <a:t>, that </a:t>
            </a:r>
            <a:r>
              <a:rPr lang="en-US" sz="1600" dirty="0"/>
              <a:t>is driving these developments</a:t>
            </a:r>
            <a:r>
              <a:rPr lang="en-US" sz="1600" dirty="0" smtClean="0"/>
              <a:t>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Stable and predictable framework:</a:t>
            </a:r>
          </a:p>
          <a:p>
            <a:r>
              <a:rPr lang="en-US" sz="1600" dirty="0" smtClean="0"/>
              <a:t>The EEA has ensured a stable and relatively predictable framework for relations with the EU, Norway’s most important economic partner.</a:t>
            </a:r>
          </a:p>
          <a:p>
            <a:r>
              <a:rPr lang="en-US" sz="1600" dirty="0" smtClean="0"/>
              <a:t>More integrated in EU trade than many EU countries</a:t>
            </a:r>
          </a:p>
          <a:p>
            <a:r>
              <a:rPr lang="en-US" sz="1600" dirty="0"/>
              <a:t>Norway’s share of trade with EEA </a:t>
            </a:r>
            <a:r>
              <a:rPr lang="en-US" sz="1600" dirty="0" err="1"/>
              <a:t>approx</a:t>
            </a:r>
            <a:r>
              <a:rPr lang="en-US" sz="1600" dirty="0"/>
              <a:t> the same as in 1994</a:t>
            </a:r>
          </a:p>
          <a:p>
            <a:pPr lvl="1"/>
            <a:r>
              <a:rPr lang="en-US" sz="1200" dirty="0"/>
              <a:t>Even though Norwegian export has increased by 40 percent </a:t>
            </a:r>
          </a:p>
          <a:p>
            <a:pPr lvl="1"/>
            <a:r>
              <a:rPr lang="en-US" sz="1200" dirty="0"/>
              <a:t>Intra-EEA trade has increased even in times where the emerging markets have been on the rise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Relatively Cheap:</a:t>
            </a:r>
          </a:p>
          <a:p>
            <a:r>
              <a:rPr lang="en-US" sz="1600" dirty="0" smtClean="0"/>
              <a:t>The EEA is a cheap agreement: Compared to natural peers , e.g. Sweden and  Germany, Norway has paid considerably less  relative to GDP; but gradually more.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74638"/>
            <a:ext cx="1711629" cy="17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Norway’s most important trade partner is (still) the EU 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607777"/>
              </p:ext>
            </p:extLst>
          </p:nvPr>
        </p:nvGraphicFramePr>
        <p:xfrm>
          <a:off x="611560" y="2484447"/>
          <a:ext cx="7886700" cy="364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6129596"/>
            <a:ext cx="19594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Source: </a:t>
            </a:r>
            <a:r>
              <a:rPr lang="en-US" sz="1350" dirty="0"/>
              <a:t>SSB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3" y="208996"/>
            <a:ext cx="1573414" cy="15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700" dirty="0"/>
              <a:t>M</a:t>
            </a:r>
            <a:r>
              <a:rPr lang="nb-NO" sz="2700" dirty="0" smtClean="0"/>
              <a:t>ore </a:t>
            </a:r>
            <a:r>
              <a:rPr lang="nb-NO" sz="2700" dirty="0" err="1" smtClean="0"/>
              <a:t>integrated</a:t>
            </a:r>
            <a:r>
              <a:rPr lang="nb-NO" sz="2700" dirty="0" smtClean="0"/>
              <a:t> in </a:t>
            </a:r>
            <a:r>
              <a:rPr lang="nb-NO" sz="2700" dirty="0" err="1" smtClean="0"/>
              <a:t>the</a:t>
            </a:r>
            <a:r>
              <a:rPr lang="nb-NO" sz="2700" dirty="0" smtClean="0"/>
              <a:t> EU </a:t>
            </a:r>
            <a:r>
              <a:rPr lang="nb-NO" sz="2700" dirty="0" err="1" smtClean="0"/>
              <a:t>than</a:t>
            </a:r>
            <a:r>
              <a:rPr lang="nb-NO" sz="2700" dirty="0" smtClean="0"/>
              <a:t> </a:t>
            </a:r>
            <a:r>
              <a:rPr lang="nb-NO" sz="2700" dirty="0" err="1" smtClean="0"/>
              <a:t>many</a:t>
            </a:r>
            <a:r>
              <a:rPr lang="nb-NO" sz="2700" dirty="0" smtClean="0"/>
              <a:t> EU </a:t>
            </a:r>
            <a:r>
              <a:rPr lang="nb-NO" sz="2700" dirty="0" err="1" smtClean="0"/>
              <a:t>countries</a:t>
            </a:r>
            <a:r>
              <a:rPr lang="nb-NO" sz="2700" dirty="0" smtClean="0"/>
              <a:t>:</a:t>
            </a:r>
            <a:br>
              <a:rPr lang="nb-NO" sz="27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1600" dirty="0" err="1" smtClean="0"/>
              <a:t>Internal</a:t>
            </a:r>
            <a:r>
              <a:rPr lang="nb-NO" sz="1600" dirty="0" smtClean="0"/>
              <a:t> EEA trade (</a:t>
            </a:r>
            <a:r>
              <a:rPr lang="nb-NO" sz="1600" dirty="0" err="1" smtClean="0"/>
              <a:t>export</a:t>
            </a:r>
            <a:r>
              <a:rPr lang="nb-NO" sz="1600" dirty="0" smtClean="0"/>
              <a:t> +import):  EEA </a:t>
            </a:r>
            <a:r>
              <a:rPr lang="nb-NO" sz="1600" dirty="0" err="1" smtClean="0"/>
              <a:t>countries</a:t>
            </a:r>
            <a:r>
              <a:rPr lang="nb-NO" sz="1600" dirty="0" smtClean="0"/>
              <a:t>’ trade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other</a:t>
            </a:r>
            <a:r>
              <a:rPr lang="nb-NO" sz="1600" dirty="0" smtClean="0"/>
              <a:t> EEA </a:t>
            </a:r>
            <a:r>
              <a:rPr lang="nb-NO" sz="1600" dirty="0" err="1" smtClean="0"/>
              <a:t>countries</a:t>
            </a:r>
            <a:r>
              <a:rPr lang="nb-NO" sz="1600" dirty="0" smtClean="0"/>
              <a:t> as </a:t>
            </a:r>
            <a:r>
              <a:rPr lang="nb-NO" sz="1600" dirty="0" err="1" smtClean="0"/>
              <a:t>share</a:t>
            </a:r>
            <a:r>
              <a:rPr lang="nb-NO" sz="1600" dirty="0" smtClean="0"/>
              <a:t> of total trade</a:t>
            </a:r>
            <a:endParaRPr lang="nb-NO" sz="2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55576" y="1700808"/>
          <a:ext cx="7434584" cy="442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6129596"/>
            <a:ext cx="19594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Source: SSB and Eurostat</a:t>
            </a:r>
            <a:endParaRPr 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4000" dirty="0" err="1"/>
              <a:t>W</a:t>
            </a:r>
            <a:r>
              <a:rPr lang="nb-NO" sz="4000" dirty="0" err="1" smtClean="0"/>
              <a:t>hat</a:t>
            </a:r>
            <a:r>
              <a:rPr lang="nb-NO" sz="4000" dirty="0" smtClean="0"/>
              <a:t> have </a:t>
            </a:r>
            <a:r>
              <a:rPr lang="nb-NO" sz="4000" dirty="0" err="1" smtClean="0"/>
              <a:t>we</a:t>
            </a:r>
            <a:r>
              <a:rPr lang="nb-NO" sz="4000" dirty="0" smtClean="0"/>
              <a:t> </a:t>
            </a:r>
            <a:r>
              <a:rPr lang="nb-NO" sz="4000" dirty="0" err="1" smtClean="0"/>
              <a:t>learnt</a:t>
            </a:r>
            <a:r>
              <a:rPr lang="nb-NO" sz="4000" dirty="0" smtClean="0"/>
              <a:t>?</a:t>
            </a:r>
            <a:endParaRPr lang="nb-NO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nb-NO" sz="2000" dirty="0" smtClean="0"/>
              <a:t>Non-tariff </a:t>
            </a:r>
            <a:r>
              <a:rPr lang="nb-NO" sz="2000" dirty="0" err="1" smtClean="0"/>
              <a:t>barriers</a:t>
            </a:r>
            <a:r>
              <a:rPr lang="nb-NO" sz="2000" dirty="0" smtClean="0"/>
              <a:t> matter:  </a:t>
            </a:r>
            <a:endParaRPr lang="nb-NO" sz="2000" dirty="0"/>
          </a:p>
          <a:p>
            <a:pPr lvl="1"/>
            <a:r>
              <a:rPr lang="nb-NO" sz="1600" dirty="0" smtClean="0"/>
              <a:t>The Single Market is not </a:t>
            </a:r>
            <a:r>
              <a:rPr lang="nb-NO" sz="1600" dirty="0" err="1" smtClean="0"/>
              <a:t>enough</a:t>
            </a:r>
            <a:endParaRPr lang="nb-NO" sz="1600" dirty="0"/>
          </a:p>
          <a:p>
            <a:pPr lvl="1"/>
            <a:r>
              <a:rPr lang="nb-NO" sz="1600" dirty="0" err="1" smtClean="0"/>
              <a:t>Firms</a:t>
            </a:r>
            <a:r>
              <a:rPr lang="nb-NO" sz="1600" dirty="0" smtClean="0"/>
              <a:t> </a:t>
            </a:r>
            <a:r>
              <a:rPr lang="nb-NO" sz="1600" dirty="0" err="1" smtClean="0"/>
              <a:t>suffer</a:t>
            </a:r>
            <a:r>
              <a:rPr lang="nb-NO" sz="1600" dirty="0" smtClean="0"/>
              <a:t> from NTBs </a:t>
            </a:r>
            <a:r>
              <a:rPr lang="nb-NO" sz="1600" dirty="0" err="1" smtClean="0"/>
              <a:t>related</a:t>
            </a:r>
            <a:r>
              <a:rPr lang="nb-NO" sz="1600" dirty="0" smtClean="0"/>
              <a:t> to Norway not </a:t>
            </a:r>
            <a:r>
              <a:rPr lang="nb-NO" sz="1600" dirty="0" err="1" smtClean="0"/>
              <a:t>being</a:t>
            </a:r>
            <a:r>
              <a:rPr lang="nb-NO" sz="1600" dirty="0" smtClean="0"/>
              <a:t> </a:t>
            </a:r>
            <a:r>
              <a:rPr lang="nb-NO" sz="1600" dirty="0" err="1" smtClean="0"/>
              <a:t>member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EU </a:t>
            </a:r>
            <a:r>
              <a:rPr lang="nb-NO" sz="1600" dirty="0" err="1" smtClean="0"/>
              <a:t>Customs</a:t>
            </a:r>
            <a:r>
              <a:rPr lang="nb-NO" sz="1600" dirty="0" smtClean="0"/>
              <a:t> union and </a:t>
            </a:r>
            <a:r>
              <a:rPr lang="nb-NO" sz="1600" dirty="0" err="1" smtClean="0"/>
              <a:t>the</a:t>
            </a:r>
            <a:r>
              <a:rPr lang="nb-NO" sz="1600" dirty="0" smtClean="0"/>
              <a:t> EU VAT</a:t>
            </a:r>
          </a:p>
          <a:p>
            <a:pPr lvl="1"/>
            <a:r>
              <a:rPr lang="nb-NO" sz="1600" dirty="0" smtClean="0"/>
              <a:t>SMEs  </a:t>
            </a:r>
            <a:r>
              <a:rPr lang="nb-NO" sz="1600" dirty="0" err="1" smtClean="0"/>
              <a:t>move</a:t>
            </a:r>
            <a:r>
              <a:rPr lang="nb-NO" sz="1600" dirty="0" smtClean="0"/>
              <a:t> business to </a:t>
            </a:r>
            <a:r>
              <a:rPr lang="nb-NO" sz="1600" dirty="0" err="1" smtClean="0"/>
              <a:t>Sweden</a:t>
            </a:r>
            <a:r>
              <a:rPr lang="nb-NO" sz="1600" dirty="0" smtClean="0"/>
              <a:t> to </a:t>
            </a:r>
            <a:r>
              <a:rPr lang="nb-NO" sz="1600" dirty="0" err="1" smtClean="0"/>
              <a:t>avoid</a:t>
            </a:r>
            <a:r>
              <a:rPr lang="nb-NO" sz="1600" dirty="0" smtClean="0"/>
              <a:t> </a:t>
            </a:r>
            <a:r>
              <a:rPr lang="nb-NO" sz="1600" dirty="0" err="1" smtClean="0"/>
              <a:t>obstacles</a:t>
            </a:r>
            <a:endParaRPr lang="nb-NO" sz="1600" dirty="0" smtClean="0"/>
          </a:p>
          <a:p>
            <a:pPr lvl="1"/>
            <a:endParaRPr lang="nb-NO" sz="2000" dirty="0" smtClean="0"/>
          </a:p>
          <a:p>
            <a:r>
              <a:rPr lang="nb-NO" sz="2000" dirty="0" err="1" smtClean="0"/>
              <a:t>Firms</a:t>
            </a:r>
            <a:r>
              <a:rPr lang="nb-NO" sz="2000" dirty="0" smtClean="0"/>
              <a:t>/Industries not </a:t>
            </a:r>
            <a:r>
              <a:rPr lang="nb-NO" sz="2000" dirty="0" err="1" smtClean="0"/>
              <a:t>covered</a:t>
            </a:r>
            <a:r>
              <a:rPr lang="nb-NO" sz="2000" dirty="0" smtClean="0"/>
              <a:t> by </a:t>
            </a:r>
            <a:r>
              <a:rPr lang="nb-NO" sz="2000" dirty="0" err="1" smtClean="0"/>
              <a:t>the</a:t>
            </a:r>
            <a:r>
              <a:rPr lang="nb-NO" sz="2000" dirty="0" smtClean="0"/>
              <a:t> EEA have </a:t>
            </a:r>
            <a:r>
              <a:rPr lang="nb-NO" sz="2000" dirty="0" err="1" smtClean="0"/>
              <a:t>suffered</a:t>
            </a:r>
            <a:endParaRPr lang="nb-NO" sz="2000" dirty="0" smtClean="0"/>
          </a:p>
          <a:p>
            <a:pPr lvl="1"/>
            <a:r>
              <a:rPr lang="nb-NO" sz="1600" dirty="0" err="1"/>
              <a:t>L</a:t>
            </a:r>
            <a:r>
              <a:rPr lang="nb-NO" sz="1600" dirty="0" err="1" smtClean="0"/>
              <a:t>ack</a:t>
            </a:r>
            <a:r>
              <a:rPr lang="nb-NO" sz="1600" dirty="0" smtClean="0"/>
              <a:t> of </a:t>
            </a:r>
            <a:r>
              <a:rPr lang="nb-NO" sz="1600" dirty="0" err="1" smtClean="0"/>
              <a:t>common</a:t>
            </a:r>
            <a:r>
              <a:rPr lang="nb-NO" sz="1600" dirty="0" smtClean="0"/>
              <a:t> </a:t>
            </a:r>
            <a:r>
              <a:rPr lang="nb-NO" sz="1600" dirty="0" err="1" smtClean="0"/>
              <a:t>competition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state</a:t>
            </a:r>
            <a:r>
              <a:rPr lang="nb-NO" sz="1600" dirty="0" smtClean="0"/>
              <a:t> </a:t>
            </a:r>
            <a:r>
              <a:rPr lang="nb-NO" sz="1600" dirty="0" err="1" smtClean="0"/>
              <a:t>aid</a:t>
            </a:r>
            <a:r>
              <a:rPr lang="nb-NO" sz="1600" dirty="0" smtClean="0"/>
              <a:t> </a:t>
            </a:r>
            <a:r>
              <a:rPr lang="nb-NO" sz="1600" dirty="0" err="1" smtClean="0"/>
              <a:t>rules</a:t>
            </a:r>
            <a:r>
              <a:rPr lang="nb-NO" sz="1600" dirty="0" smtClean="0"/>
              <a:t> has </a:t>
            </a:r>
            <a:r>
              <a:rPr lang="nb-NO" sz="1600" dirty="0" err="1" smtClean="0"/>
              <a:t>allowed</a:t>
            </a:r>
            <a:r>
              <a:rPr lang="nb-NO" sz="1600" dirty="0" smtClean="0"/>
              <a:t> for anti-dumping </a:t>
            </a:r>
            <a:r>
              <a:rPr lang="nb-NO" sz="1600" dirty="0"/>
              <a:t>og </a:t>
            </a:r>
            <a:r>
              <a:rPr lang="nb-NO" sz="1600" dirty="0" smtClean="0"/>
              <a:t>anti-subsidie </a:t>
            </a:r>
            <a:r>
              <a:rPr lang="nb-NO" sz="1600" dirty="0" err="1" smtClean="0"/>
              <a:t>procedures</a:t>
            </a:r>
            <a:r>
              <a:rPr lang="nb-NO" sz="1600" dirty="0" smtClean="0"/>
              <a:t> </a:t>
            </a:r>
            <a:r>
              <a:rPr lang="nb-NO" sz="1600" dirty="0" err="1" smtClean="0"/>
              <a:t>against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fishery</a:t>
            </a:r>
            <a:r>
              <a:rPr lang="nb-NO" sz="1600" dirty="0" smtClean="0"/>
              <a:t> </a:t>
            </a:r>
            <a:r>
              <a:rPr lang="nb-NO" sz="1600" dirty="0" err="1" smtClean="0"/>
              <a:t>industry</a:t>
            </a:r>
            <a:endParaRPr lang="nb-NO" sz="1600" dirty="0" smtClean="0"/>
          </a:p>
          <a:p>
            <a:pPr lvl="1"/>
            <a:endParaRPr lang="nb-NO" sz="1600" dirty="0"/>
          </a:p>
          <a:p>
            <a:r>
              <a:rPr lang="en-US" sz="2000" dirty="0" smtClean="0"/>
              <a:t>Trade with the </a:t>
            </a:r>
            <a:r>
              <a:rPr lang="en-US" sz="2000" dirty="0"/>
              <a:t>EEA </a:t>
            </a:r>
            <a:r>
              <a:rPr lang="en-US" sz="2000" dirty="0" smtClean="0"/>
              <a:t>has given smooth and slow structural </a:t>
            </a:r>
            <a:r>
              <a:rPr lang="en-US" sz="2000" dirty="0"/>
              <a:t>change </a:t>
            </a:r>
            <a:r>
              <a:rPr lang="en-US" sz="2000" dirty="0" smtClean="0"/>
              <a:t>with less </a:t>
            </a:r>
            <a:r>
              <a:rPr lang="en-US" sz="2000" dirty="0"/>
              <a:t>adjustment </a:t>
            </a:r>
            <a:r>
              <a:rPr lang="en-US" sz="2000" dirty="0" smtClean="0"/>
              <a:t>costs as </a:t>
            </a:r>
            <a:r>
              <a:rPr lang="en-US" sz="2000" dirty="0"/>
              <a:t>compared </a:t>
            </a:r>
            <a:r>
              <a:rPr lang="en-US" sz="2000" dirty="0" smtClean="0"/>
              <a:t>to </a:t>
            </a:r>
            <a:r>
              <a:rPr lang="en-US" sz="2000" dirty="0"/>
              <a:t>the opening of WTO </a:t>
            </a:r>
            <a:r>
              <a:rPr lang="en-US" sz="2000" dirty="0" smtClean="0"/>
              <a:t>towards </a:t>
            </a:r>
            <a:r>
              <a:rPr lang="en-US" sz="2000" dirty="0"/>
              <a:t>the </a:t>
            </a:r>
            <a:r>
              <a:rPr lang="en-US" sz="2000" dirty="0" smtClean="0"/>
              <a:t>East</a:t>
            </a:r>
          </a:p>
          <a:p>
            <a:pPr lvl="1"/>
            <a:r>
              <a:rPr lang="en-US" sz="1600" dirty="0" smtClean="0"/>
              <a:t>Trading </a:t>
            </a:r>
            <a:r>
              <a:rPr lang="en-US" sz="1600" dirty="0"/>
              <a:t>with similar countries gives more modest gains but also less pain and lesser problems of </a:t>
            </a:r>
            <a:r>
              <a:rPr lang="en-US" sz="1600" dirty="0" smtClean="0"/>
              <a:t>redistribution</a:t>
            </a:r>
          </a:p>
          <a:p>
            <a:pPr lvl="1"/>
            <a:endParaRPr lang="en-US" sz="1600" dirty="0" smtClean="0"/>
          </a:p>
          <a:p>
            <a:r>
              <a:rPr lang="en-US" sz="2000" dirty="0"/>
              <a:t>Forgone trade opportunities?</a:t>
            </a:r>
          </a:p>
          <a:p>
            <a:pPr lvl="1"/>
            <a:r>
              <a:rPr lang="en-US" sz="1600" dirty="0" err="1"/>
              <a:t>Baier</a:t>
            </a:r>
            <a:r>
              <a:rPr lang="en-US" sz="1600" dirty="0"/>
              <a:t> et al (2008) estimate that the trade effect the EU is 3-4 times higher than that of the EEA, i.e. a significantly bigger positive effect on trade from EU membership than from EEA </a:t>
            </a:r>
            <a:r>
              <a:rPr lang="en-US" sz="1600" dirty="0" smtClean="0"/>
              <a:t>association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But better than “no deal” and a Free Trade Agreement </a:t>
            </a:r>
          </a:p>
          <a:p>
            <a:pPr lvl="1"/>
            <a:r>
              <a:rPr lang="en-US" sz="1600" dirty="0" smtClean="0"/>
              <a:t>See </a:t>
            </a:r>
            <a:r>
              <a:rPr lang="en-US" sz="1600" dirty="0" err="1" smtClean="0"/>
              <a:t>Ebell</a:t>
            </a:r>
            <a:r>
              <a:rPr lang="en-US" sz="1600" dirty="0" smtClean="0"/>
              <a:t> (2016)</a:t>
            </a:r>
            <a:endParaRPr lang="en-US" sz="1600" dirty="0"/>
          </a:p>
          <a:p>
            <a:endParaRPr lang="en-US" sz="2000" dirty="0" smtClean="0"/>
          </a:p>
          <a:p>
            <a:pPr marL="914400" lvl="2" indent="0">
              <a:buNone/>
            </a:pPr>
            <a:endParaRPr lang="nb-NO" sz="2000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88640"/>
            <a:ext cx="1480179" cy="14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3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Robust to </a:t>
            </a:r>
            <a:r>
              <a:rPr lang="nb-NO" dirty="0" err="1" smtClean="0"/>
              <a:t>Brexit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Little knowledge and debate on EU matters: </a:t>
            </a:r>
          </a:p>
          <a:p>
            <a:pPr lvl="1"/>
            <a:r>
              <a:rPr lang="en-US" sz="1900" dirty="0" smtClean="0"/>
              <a:t>until </a:t>
            </a:r>
            <a:r>
              <a:rPr lang="en-US" sz="1900" dirty="0" err="1" smtClean="0"/>
              <a:t>Brexit</a:t>
            </a:r>
            <a:r>
              <a:rPr lang="en-US" sz="1900" dirty="0"/>
              <a:t> </a:t>
            </a:r>
            <a:r>
              <a:rPr lang="en-US" sz="1900" dirty="0" smtClean="0"/>
              <a:t>little debate about the EU, despite significant labor migration due to the Eastern enlargement</a:t>
            </a:r>
          </a:p>
          <a:p>
            <a:endParaRPr lang="en-US" sz="2400" dirty="0" smtClean="0"/>
          </a:p>
          <a:p>
            <a:r>
              <a:rPr lang="en-US" sz="2200" dirty="0" smtClean="0"/>
              <a:t>Significant </a:t>
            </a:r>
            <a:r>
              <a:rPr lang="en-US" sz="2200" dirty="0" err="1"/>
              <a:t>labour</a:t>
            </a:r>
            <a:r>
              <a:rPr lang="en-US" sz="2200" dirty="0"/>
              <a:t> migration from the East without tensions</a:t>
            </a:r>
          </a:p>
          <a:p>
            <a:pPr lvl="1"/>
            <a:r>
              <a:rPr lang="en-US" sz="1900" dirty="0"/>
              <a:t>Still stricter </a:t>
            </a:r>
            <a:r>
              <a:rPr lang="en-US" sz="1900" dirty="0" err="1"/>
              <a:t>labour</a:t>
            </a:r>
            <a:r>
              <a:rPr lang="en-US" sz="1900" dirty="0"/>
              <a:t> market regulation (e.g. working hours) – possible because most </a:t>
            </a:r>
            <a:r>
              <a:rPr lang="en-US" sz="1900" dirty="0" err="1"/>
              <a:t>labour</a:t>
            </a:r>
            <a:r>
              <a:rPr lang="en-US" sz="1900" dirty="0"/>
              <a:t> market directives are minimum directives</a:t>
            </a:r>
          </a:p>
          <a:p>
            <a:pPr lvl="1"/>
            <a:r>
              <a:rPr lang="en-US" sz="1900" dirty="0"/>
              <a:t>Based on </a:t>
            </a:r>
            <a:r>
              <a:rPr lang="en-US" sz="1900" dirty="0" smtClean="0"/>
              <a:t>in particular a law </a:t>
            </a:r>
            <a:r>
              <a:rPr lang="en-US" sz="1900" dirty="0"/>
              <a:t>ensuring the general application of collective agreements, a downward pressure on wages due to </a:t>
            </a:r>
            <a:r>
              <a:rPr lang="en-US" sz="1900" dirty="0" err="1"/>
              <a:t>labour</a:t>
            </a:r>
            <a:r>
              <a:rPr lang="en-US" sz="1900" dirty="0"/>
              <a:t> immigration has been dampened.</a:t>
            </a:r>
          </a:p>
          <a:p>
            <a:pPr lvl="1"/>
            <a:r>
              <a:rPr lang="en-US" sz="1900" dirty="0"/>
              <a:t>Still low wage inequality, i.e. very different from the UK </a:t>
            </a:r>
          </a:p>
          <a:p>
            <a:endParaRPr lang="en-US" sz="2400" dirty="0"/>
          </a:p>
          <a:p>
            <a:r>
              <a:rPr lang="en-US" sz="2200" dirty="0"/>
              <a:t>Lessons for the </a:t>
            </a:r>
            <a:r>
              <a:rPr lang="en-US" sz="2200" dirty="0" smtClean="0"/>
              <a:t>UK:</a:t>
            </a:r>
          </a:p>
          <a:p>
            <a:pPr lvl="1"/>
            <a:r>
              <a:rPr lang="en-US" sz="1900" dirty="0" smtClean="0"/>
              <a:t>Exiting the EU and banding immigration </a:t>
            </a:r>
            <a:r>
              <a:rPr lang="en-US" sz="1900" dirty="0"/>
              <a:t>is not the solution </a:t>
            </a:r>
            <a:r>
              <a:rPr lang="en-US" sz="1900" dirty="0" smtClean="0"/>
              <a:t>to while </a:t>
            </a:r>
            <a:r>
              <a:rPr lang="en-US" sz="1900" dirty="0"/>
              <a:t>domestic policies dampening the impact of migration on </a:t>
            </a:r>
            <a:r>
              <a:rPr lang="en-US" sz="1900" dirty="0" err="1"/>
              <a:t>labour</a:t>
            </a:r>
            <a:r>
              <a:rPr lang="en-US" sz="1900" dirty="0"/>
              <a:t> market and welfare system are. </a:t>
            </a:r>
          </a:p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88640"/>
            <a:ext cx="1480179" cy="14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5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 dirty="0" smtClean="0"/>
              <a:t>The Norwegians’ </a:t>
            </a:r>
            <a:r>
              <a:rPr lang="nb-NO" sz="3600" dirty="0" err="1" smtClean="0"/>
              <a:t>attitude</a:t>
            </a:r>
            <a:r>
              <a:rPr lang="nb-NO" sz="3600" dirty="0" smtClean="0"/>
              <a:t> to </a:t>
            </a:r>
            <a:r>
              <a:rPr lang="nb-NO" sz="3600" dirty="0" err="1" smtClean="0"/>
              <a:t>Brexit</a:t>
            </a:r>
            <a:endParaRPr lang="nb-NO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2226469"/>
          <a:ext cx="417195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91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0043" y="5672138"/>
            <a:ext cx="25788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Source</a:t>
            </a:r>
            <a:r>
              <a:rPr lang="nb-NO" sz="1050" dirty="0"/>
              <a:t>: Respons Analyse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88640"/>
            <a:ext cx="1480179" cy="14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07633" cy="12772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Massive immigration from the East: </a:t>
            </a:r>
            <a:br>
              <a:rPr lang="en-US" sz="3600" dirty="0" smtClean="0"/>
            </a:br>
            <a:r>
              <a:rPr lang="en-US" sz="2800" dirty="0" smtClean="0"/>
              <a:t>Doubling of migrants 2004-2013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7540996"/>
              </p:ext>
            </p:extLst>
          </p:nvPr>
        </p:nvGraphicFramePr>
        <p:xfrm>
          <a:off x="467544" y="1840098"/>
          <a:ext cx="78936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6093296"/>
            <a:ext cx="17928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Source: </a:t>
            </a:r>
            <a:r>
              <a:rPr lang="en-US" sz="1350" dirty="0"/>
              <a:t>Eurostat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88640"/>
            <a:ext cx="1480179" cy="14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 dirty="0" smtClean="0"/>
              <a:t>Positive </a:t>
            </a:r>
            <a:r>
              <a:rPr lang="nb-NO" sz="3600" dirty="0" err="1" smtClean="0"/>
              <a:t>attitudes</a:t>
            </a:r>
            <a:r>
              <a:rPr lang="nb-NO" sz="3600" dirty="0" smtClean="0"/>
              <a:t> </a:t>
            </a:r>
            <a:r>
              <a:rPr lang="nb-NO" sz="3600" dirty="0" err="1" smtClean="0"/>
              <a:t>towards</a:t>
            </a:r>
            <a:r>
              <a:rPr lang="nb-NO" sz="3600" dirty="0" smtClean="0"/>
              <a:t> migrants</a:t>
            </a:r>
            <a:endParaRPr lang="nb-NO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17922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120" y="274638"/>
            <a:ext cx="1475360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809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b-NO" sz="3600" dirty="0" smtClean="0"/>
              <a:t>How to </a:t>
            </a:r>
            <a:r>
              <a:rPr lang="nb-NO" sz="3600" dirty="0" err="1" smtClean="0"/>
              <a:t>maintain</a:t>
            </a:r>
            <a:r>
              <a:rPr lang="nb-NO" sz="3600" dirty="0" smtClean="0"/>
              <a:t> support for </a:t>
            </a:r>
            <a:r>
              <a:rPr lang="nb-NO" sz="3600" dirty="0" err="1" smtClean="0"/>
              <a:t>the</a:t>
            </a:r>
            <a:r>
              <a:rPr lang="nb-NO" sz="3600" dirty="0" smtClean="0"/>
              <a:t> European </a:t>
            </a:r>
            <a:r>
              <a:rPr lang="nb-NO" sz="3600" dirty="0" err="1" smtClean="0"/>
              <a:t>project</a:t>
            </a:r>
            <a:r>
              <a:rPr lang="nb-NO" sz="3600" dirty="0" smtClean="0"/>
              <a:t> and </a:t>
            </a:r>
            <a:r>
              <a:rPr lang="nb-NO" sz="3600" dirty="0" err="1" smtClean="0"/>
              <a:t>international</a:t>
            </a:r>
            <a:r>
              <a:rPr lang="nb-NO" sz="3600" dirty="0" smtClean="0"/>
              <a:t> </a:t>
            </a:r>
            <a:r>
              <a:rPr lang="nb-NO" sz="3600" dirty="0" err="1" smtClean="0"/>
              <a:t>agreements</a:t>
            </a:r>
            <a:r>
              <a:rPr lang="nb-NO" sz="3600" dirty="0" smtClean="0"/>
              <a:t>?</a:t>
            </a:r>
            <a:endParaRPr lang="nb-NO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nb-NO" sz="2800" dirty="0" err="1" smtClean="0"/>
              <a:t>Low</a:t>
            </a:r>
            <a:r>
              <a:rPr lang="nb-NO" sz="2800" dirty="0" smtClean="0"/>
              <a:t> </a:t>
            </a:r>
            <a:r>
              <a:rPr lang="nb-NO" sz="2800" dirty="0" err="1" smtClean="0"/>
              <a:t>inequality</a:t>
            </a:r>
            <a:endParaRPr lang="nb-NO" sz="2800" dirty="0" smtClean="0"/>
          </a:p>
          <a:p>
            <a:r>
              <a:rPr lang="nb-NO" sz="2800" dirty="0" smtClean="0"/>
              <a:t>High </a:t>
            </a:r>
            <a:r>
              <a:rPr lang="nb-NO" sz="2800" dirty="0" err="1" smtClean="0"/>
              <a:t>thrust</a:t>
            </a:r>
            <a:endParaRPr lang="nb-NO" sz="2800" dirty="0" smtClean="0"/>
          </a:p>
          <a:p>
            <a:r>
              <a:rPr lang="nb-NO" sz="2800" dirty="0" err="1" smtClean="0"/>
              <a:t>Sharing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gains</a:t>
            </a:r>
            <a:r>
              <a:rPr lang="nb-NO" sz="2800" dirty="0" smtClean="0"/>
              <a:t> from </a:t>
            </a:r>
            <a:r>
              <a:rPr lang="nb-NO" sz="2800" dirty="0" err="1" smtClean="0"/>
              <a:t>globalization</a:t>
            </a:r>
            <a:r>
              <a:rPr lang="nb-NO" sz="2800" dirty="0" smtClean="0"/>
              <a:t> and European </a:t>
            </a:r>
            <a:r>
              <a:rPr lang="nb-NO" sz="2800" dirty="0" err="1" smtClean="0"/>
              <a:t>integration</a:t>
            </a:r>
            <a:endParaRPr lang="nb-NO" sz="2800" dirty="0" smtClean="0"/>
          </a:p>
          <a:p>
            <a:endParaRPr lang="nb-NO" sz="2800" dirty="0"/>
          </a:p>
          <a:p>
            <a:r>
              <a:rPr lang="nb-NO" sz="2800" dirty="0" smtClean="0"/>
              <a:t>To </a:t>
            </a:r>
            <a:r>
              <a:rPr lang="nb-NO" sz="2800" dirty="0" err="1" smtClean="0"/>
              <a:t>avoid</a:t>
            </a:r>
            <a:r>
              <a:rPr lang="nb-NO" sz="2800" dirty="0" smtClean="0"/>
              <a:t> </a:t>
            </a:r>
            <a:r>
              <a:rPr lang="nb-NO" sz="2800" dirty="0" err="1" smtClean="0"/>
              <a:t>irrational</a:t>
            </a:r>
            <a:r>
              <a:rPr lang="nb-NO" sz="2800" dirty="0" smtClean="0"/>
              <a:t> and </a:t>
            </a:r>
            <a:r>
              <a:rPr lang="nb-NO" sz="2800" dirty="0" err="1" smtClean="0"/>
              <a:t>damaging</a:t>
            </a:r>
            <a:r>
              <a:rPr lang="nb-NO" sz="2800" dirty="0" smtClean="0"/>
              <a:t> </a:t>
            </a:r>
          </a:p>
          <a:p>
            <a:pPr marL="0" indent="0">
              <a:buNone/>
            </a:pPr>
            <a:r>
              <a:rPr lang="nb-NO" sz="2800" dirty="0"/>
              <a:t> </a:t>
            </a:r>
            <a:r>
              <a:rPr lang="nb-NO" sz="2800" dirty="0" smtClean="0"/>
              <a:t>    </a:t>
            </a:r>
            <a:r>
              <a:rPr lang="nb-NO" sz="2800" dirty="0" err="1" smtClean="0"/>
              <a:t>responses</a:t>
            </a:r>
            <a:r>
              <a:rPr lang="nb-NO" sz="2800" dirty="0" smtClean="0"/>
              <a:t> </a:t>
            </a:r>
          </a:p>
          <a:p>
            <a:endParaRPr lang="nb-NO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05064"/>
            <a:ext cx="1827336" cy="24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err="1" smtClean="0"/>
              <a:t>Why</a:t>
            </a:r>
            <a:r>
              <a:rPr lang="nb-NO" dirty="0" smtClean="0"/>
              <a:t> a Norwegian </a:t>
            </a:r>
            <a:r>
              <a:rPr lang="nb-NO" dirty="0" err="1" smtClean="0"/>
              <a:t>model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A </a:t>
            </a:r>
            <a:r>
              <a:rPr lang="nb-NO" dirty="0" err="1" smtClean="0"/>
              <a:t>brief</a:t>
            </a:r>
            <a:r>
              <a:rPr lang="nb-NO" dirty="0" smtClean="0"/>
              <a:t> </a:t>
            </a:r>
            <a:r>
              <a:rPr lang="nb-NO" dirty="0" err="1" smtClean="0"/>
              <a:t>history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Norway</a:t>
            </a:r>
          </a:p>
          <a:p>
            <a:pPr lvl="1"/>
            <a:r>
              <a:rPr lang="nb-NO" dirty="0" smtClean="0"/>
              <a:t>1397: Nordic Union (Kalmar Union)  </a:t>
            </a:r>
          </a:p>
          <a:p>
            <a:pPr lvl="1"/>
            <a:r>
              <a:rPr lang="nb-NO" dirty="0" err="1" smtClean="0"/>
              <a:t>Sweden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, Norway </a:t>
            </a:r>
            <a:r>
              <a:rPr lang="nb-NO" dirty="0" err="1" smtClean="0"/>
              <a:t>was</a:t>
            </a:r>
            <a:r>
              <a:rPr lang="nb-NO" dirty="0" smtClean="0"/>
              <a:t> not </a:t>
            </a:r>
            <a:r>
              <a:rPr lang="nb-NO" dirty="0" err="1" smtClean="0"/>
              <a:t>able</a:t>
            </a:r>
            <a:endParaRPr lang="nb-NO" dirty="0" smtClean="0"/>
          </a:p>
          <a:p>
            <a:pPr lvl="1"/>
            <a:r>
              <a:rPr lang="nb-NO" dirty="0" smtClean="0"/>
              <a:t>1537-1814: </a:t>
            </a:r>
            <a:r>
              <a:rPr lang="nb-NO" dirty="0" err="1"/>
              <a:t>r</a:t>
            </a:r>
            <a:r>
              <a:rPr lang="nb-NO" dirty="0" err="1" smtClean="0"/>
              <a:t>uled</a:t>
            </a:r>
            <a:r>
              <a:rPr lang="nb-NO" dirty="0" smtClean="0"/>
              <a:t> by </a:t>
            </a:r>
            <a:r>
              <a:rPr lang="nb-NO" dirty="0" err="1" smtClean="0"/>
              <a:t>Denmark</a:t>
            </a:r>
            <a:endParaRPr lang="nb-NO" dirty="0" smtClean="0"/>
          </a:p>
          <a:p>
            <a:pPr lvl="1"/>
            <a:r>
              <a:rPr lang="nb-NO" dirty="0" smtClean="0"/>
              <a:t>1814: </a:t>
            </a:r>
            <a:r>
              <a:rPr lang="nb-NO" dirty="0" err="1" smtClean="0"/>
              <a:t>Denmark</a:t>
            </a:r>
            <a:r>
              <a:rPr lang="nb-NO" dirty="0" smtClean="0"/>
              <a:t>-Norway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wrong</a:t>
            </a:r>
            <a:r>
              <a:rPr lang="nb-NO" dirty="0" smtClean="0"/>
              <a:t> side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Napoleon </a:t>
            </a:r>
            <a:r>
              <a:rPr lang="nb-NO" dirty="0" err="1" smtClean="0"/>
              <a:t>wars</a:t>
            </a:r>
            <a:r>
              <a:rPr lang="nb-NO" dirty="0" smtClean="0"/>
              <a:t>; </a:t>
            </a:r>
            <a:r>
              <a:rPr lang="nb-NO" dirty="0" err="1" smtClean="0"/>
              <a:t>Denmark</a:t>
            </a:r>
            <a:r>
              <a:rPr lang="nb-NO" dirty="0" smtClean="0"/>
              <a:t> </a:t>
            </a:r>
            <a:r>
              <a:rPr lang="nb-NO" dirty="0" err="1" smtClean="0"/>
              <a:t>forced</a:t>
            </a:r>
            <a:r>
              <a:rPr lang="nb-NO" dirty="0" smtClean="0"/>
              <a:t> to </a:t>
            </a:r>
            <a:r>
              <a:rPr lang="nb-NO" dirty="0" err="1" smtClean="0"/>
              <a:t>give</a:t>
            </a:r>
            <a:r>
              <a:rPr lang="nb-NO" dirty="0" smtClean="0"/>
              <a:t> up Norway to </a:t>
            </a:r>
            <a:r>
              <a:rPr lang="nb-NO" dirty="0" err="1" smtClean="0"/>
              <a:t>Sweden</a:t>
            </a:r>
            <a:endParaRPr lang="nb-NO" dirty="0" smtClean="0"/>
          </a:p>
          <a:p>
            <a:pPr lvl="1"/>
            <a:r>
              <a:rPr lang="nb-NO" dirty="0" smtClean="0"/>
              <a:t>1814: Norway </a:t>
            </a:r>
            <a:r>
              <a:rPr lang="nb-NO" dirty="0" err="1" smtClean="0"/>
              <a:t>got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constitution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union </a:t>
            </a:r>
            <a:r>
              <a:rPr lang="nb-NO" dirty="0" err="1" smtClean="0"/>
              <a:t>between</a:t>
            </a:r>
            <a:r>
              <a:rPr lang="nb-NO" dirty="0" smtClean="0"/>
              <a:t> Norway and </a:t>
            </a:r>
            <a:r>
              <a:rPr lang="nb-NO" dirty="0" err="1" smtClean="0"/>
              <a:t>Sweden</a:t>
            </a:r>
            <a:endParaRPr lang="nb-NO" dirty="0" smtClean="0"/>
          </a:p>
          <a:p>
            <a:pPr lvl="1"/>
            <a:r>
              <a:rPr lang="nb-NO" dirty="0" smtClean="0"/>
              <a:t>1905: Union </a:t>
            </a:r>
            <a:r>
              <a:rPr lang="nb-NO" dirty="0" err="1" smtClean="0"/>
              <a:t>ended</a:t>
            </a:r>
            <a:r>
              <a:rPr lang="nb-NO" dirty="0" smtClean="0"/>
              <a:t> and King Haakon </a:t>
            </a:r>
            <a:r>
              <a:rPr lang="nb-NO" dirty="0" err="1" smtClean="0"/>
              <a:t>arrives</a:t>
            </a:r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 smtClean="0"/>
              <a:t>Norway-EU – a story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«</a:t>
            </a:r>
            <a:r>
              <a:rPr lang="nb-NO" dirty="0" err="1" smtClean="0"/>
              <a:t>no»s</a:t>
            </a:r>
            <a:endParaRPr lang="nb-NO" dirty="0" smtClean="0"/>
          </a:p>
          <a:p>
            <a:pPr lvl="1"/>
            <a:r>
              <a:rPr lang="nb-NO" dirty="0" smtClean="0"/>
              <a:t>1972: Referendum No (53.5% </a:t>
            </a:r>
            <a:r>
              <a:rPr lang="nb-NO" dirty="0" err="1" smtClean="0"/>
              <a:t>out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79.2%)</a:t>
            </a:r>
          </a:p>
          <a:p>
            <a:pPr lvl="1"/>
            <a:r>
              <a:rPr lang="nb-NO" dirty="0" smtClean="0"/>
              <a:t>1994: Referendum No  (52.2% </a:t>
            </a:r>
            <a:r>
              <a:rPr lang="nb-NO" dirty="0" err="1" smtClean="0"/>
              <a:t>out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89%)  </a:t>
            </a:r>
          </a:p>
          <a:p>
            <a:pPr lvl="1"/>
            <a:endParaRPr lang="nb-NO" dirty="0"/>
          </a:p>
        </p:txBody>
      </p:sp>
      <p:pic>
        <p:nvPicPr>
          <p:cNvPr id="4" name="Picture 3" descr="eu_e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52200"/>
            <a:ext cx="1639069" cy="16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E</a:t>
            </a:r>
            <a:r>
              <a:rPr lang="en-US" sz="4000" dirty="0" smtClean="0"/>
              <a:t>quality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0700206"/>
              </p:ext>
            </p:extLst>
          </p:nvPr>
        </p:nvGraphicFramePr>
        <p:xfrm>
          <a:off x="303712" y="1268760"/>
          <a:ext cx="43156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3711478"/>
              </p:ext>
            </p:extLst>
          </p:nvPr>
        </p:nvGraphicFramePr>
        <p:xfrm>
          <a:off x="4619352" y="1268760"/>
          <a:ext cx="38862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712" y="5949280"/>
            <a:ext cx="33114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Source</a:t>
            </a:r>
            <a:r>
              <a:rPr lang="en-US" sz="1350" dirty="0"/>
              <a:t>: OECD</a:t>
            </a:r>
          </a:p>
        </p:txBody>
      </p:sp>
    </p:spTree>
    <p:extLst>
      <p:ext uri="{BB962C8B-B14F-4D97-AF65-F5344CB8AC3E}">
        <p14:creationId xmlns:p14="http://schemas.microsoft.com/office/powerpoint/2010/main" val="3814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Confidence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390137"/>
              </p:ext>
            </p:extLst>
          </p:nvPr>
        </p:nvGraphicFramePr>
        <p:xfrm>
          <a:off x="628650" y="1556792"/>
          <a:ext cx="7886700" cy="39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2089" y="5657850"/>
            <a:ext cx="1812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Source: </a:t>
            </a:r>
            <a:r>
              <a:rPr lang="en-US" sz="1350" dirty="0"/>
              <a:t>OECD</a:t>
            </a:r>
          </a:p>
        </p:txBody>
      </p:sp>
    </p:spTree>
    <p:extLst>
      <p:ext uri="{BB962C8B-B14F-4D97-AF65-F5344CB8AC3E}">
        <p14:creationId xmlns:p14="http://schemas.microsoft.com/office/powerpoint/2010/main" val="16261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smtClean="0"/>
              <a:t>You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31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The EU-</a:t>
            </a:r>
            <a:r>
              <a:rPr lang="nb-NO" dirty="0" err="1" smtClean="0"/>
              <a:t>membership</a:t>
            </a:r>
            <a:r>
              <a:rPr lang="nb-NO" dirty="0" smtClean="0"/>
              <a:t> </a:t>
            </a:r>
            <a:r>
              <a:rPr lang="nb-NO" dirty="0" err="1" smtClean="0"/>
              <a:t>debate</a:t>
            </a:r>
            <a:r>
              <a:rPr lang="nb-NO" dirty="0"/>
              <a:t/>
            </a:r>
            <a:br>
              <a:rPr lang="nb-NO" dirty="0"/>
            </a:br>
            <a:r>
              <a:rPr lang="nb-NO" sz="2200" dirty="0"/>
              <a:t>N</a:t>
            </a:r>
            <a:r>
              <a:rPr lang="nb-NO" sz="2200" dirty="0" smtClean="0"/>
              <a:t>ot a referendum </a:t>
            </a:r>
            <a:r>
              <a:rPr lang="nb-NO" sz="2200" dirty="0" err="1" smtClean="0"/>
              <a:t>on</a:t>
            </a:r>
            <a:r>
              <a:rPr lang="nb-NO" sz="2200" dirty="0" smtClean="0"/>
              <a:t> </a:t>
            </a:r>
            <a:r>
              <a:rPr lang="nb-NO" sz="2200" dirty="0" err="1" smtClean="0"/>
              <a:t>immigration</a:t>
            </a:r>
            <a:r>
              <a:rPr lang="nb-NO" sz="2200" dirty="0" smtClean="0"/>
              <a:t> and </a:t>
            </a:r>
            <a:r>
              <a:rPr lang="nb-NO" sz="2200" dirty="0" err="1" smtClean="0"/>
              <a:t>globalization</a:t>
            </a:r>
            <a:endParaRPr lang="nb-NO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nb-NO" b="1" dirty="0" smtClean="0"/>
          </a:p>
          <a:p>
            <a:r>
              <a:rPr lang="nb-NO" sz="4400" dirty="0" smtClean="0"/>
              <a:t>Arguments pro EU-</a:t>
            </a:r>
            <a:r>
              <a:rPr lang="en-GB" sz="4400" dirty="0" smtClean="0"/>
              <a:t>membership</a:t>
            </a:r>
          </a:p>
          <a:p>
            <a:pPr lvl="1">
              <a:buFontTx/>
              <a:buChar char="-"/>
            </a:pPr>
            <a:r>
              <a:rPr lang="nb-NO" sz="4000" dirty="0" smtClean="0"/>
              <a:t>Good for business</a:t>
            </a:r>
          </a:p>
          <a:p>
            <a:pPr lvl="1">
              <a:buFontTx/>
              <a:buChar char="-"/>
            </a:pPr>
            <a:r>
              <a:rPr lang="nb-NO" sz="4000" dirty="0" smtClean="0"/>
              <a:t>International </a:t>
            </a:r>
            <a:r>
              <a:rPr lang="en-GB" sz="4000" dirty="0" smtClean="0"/>
              <a:t>peace</a:t>
            </a:r>
            <a:r>
              <a:rPr lang="nb-NO" sz="4000" dirty="0" smtClean="0"/>
              <a:t> </a:t>
            </a:r>
            <a:r>
              <a:rPr lang="nb-NO" sz="4000" dirty="0" err="1" smtClean="0"/>
              <a:t>cooperation</a:t>
            </a:r>
            <a:endParaRPr lang="nb-NO" sz="4000" dirty="0" smtClean="0"/>
          </a:p>
          <a:p>
            <a:pPr lvl="1">
              <a:buFontTx/>
              <a:buChar char="-"/>
            </a:pPr>
            <a:r>
              <a:rPr lang="nb-NO" sz="4000" dirty="0" smtClean="0"/>
              <a:t>Europe</a:t>
            </a:r>
          </a:p>
          <a:p>
            <a:pPr lvl="1">
              <a:buFontTx/>
              <a:buChar char="-"/>
            </a:pPr>
            <a:r>
              <a:rPr lang="nb-NO" sz="4000" dirty="0" err="1" smtClean="0"/>
              <a:t>Impact</a:t>
            </a:r>
            <a:r>
              <a:rPr lang="nb-NO" sz="4000" dirty="0" smtClean="0"/>
              <a:t> – </a:t>
            </a:r>
            <a:r>
              <a:rPr lang="nb-NO" sz="4000" dirty="0" err="1" smtClean="0"/>
              <a:t>democracy</a:t>
            </a:r>
            <a:endParaRPr lang="nb-NO" sz="4000" dirty="0" smtClean="0"/>
          </a:p>
          <a:p>
            <a:pPr lvl="1">
              <a:buFontTx/>
              <a:buChar char="-"/>
            </a:pPr>
            <a:r>
              <a:rPr lang="nb-NO" sz="4000" dirty="0" err="1" smtClean="0"/>
              <a:t>Participation</a:t>
            </a:r>
            <a:r>
              <a:rPr lang="nb-NO" sz="4000" dirty="0" smtClean="0"/>
              <a:t> in a </a:t>
            </a:r>
            <a:r>
              <a:rPr lang="nb-NO" sz="4000" dirty="0" err="1" smtClean="0"/>
              <a:t>block</a:t>
            </a:r>
            <a:r>
              <a:rPr lang="nb-NO" sz="4000" dirty="0" smtClean="0"/>
              <a:t>  </a:t>
            </a:r>
            <a:r>
              <a:rPr lang="nb-NO" sz="4000" dirty="0" err="1" smtClean="0"/>
              <a:t>counterbalancing</a:t>
            </a:r>
            <a:r>
              <a:rPr lang="nb-NO" sz="4000" dirty="0" smtClean="0"/>
              <a:t> </a:t>
            </a:r>
            <a:r>
              <a:rPr lang="nb-NO" sz="4000" dirty="0" err="1" smtClean="0"/>
              <a:t>the</a:t>
            </a:r>
            <a:r>
              <a:rPr lang="nb-NO" sz="4000" dirty="0" smtClean="0"/>
              <a:t> US</a:t>
            </a:r>
          </a:p>
          <a:p>
            <a:pPr lvl="1">
              <a:buFontTx/>
              <a:buChar char="-"/>
            </a:pPr>
            <a:r>
              <a:rPr lang="nb-NO" sz="4000" dirty="0" err="1" smtClean="0"/>
              <a:t>Solidarity</a:t>
            </a:r>
            <a:r>
              <a:rPr lang="nb-NO" sz="4000" dirty="0" smtClean="0"/>
              <a:t> </a:t>
            </a:r>
            <a:r>
              <a:rPr lang="nb-NO" sz="4000" dirty="0" err="1" smtClean="0"/>
              <a:t>towards</a:t>
            </a:r>
            <a:r>
              <a:rPr lang="nb-NO" sz="4000" dirty="0" smtClean="0"/>
              <a:t> </a:t>
            </a:r>
            <a:r>
              <a:rPr lang="nb-NO" sz="4000" dirty="0" err="1" smtClean="0"/>
              <a:t>pooreer</a:t>
            </a:r>
            <a:r>
              <a:rPr lang="nb-NO" sz="4000" dirty="0" smtClean="0"/>
              <a:t> </a:t>
            </a:r>
            <a:r>
              <a:rPr lang="nb-NO" sz="4000" dirty="0" err="1" smtClean="0"/>
              <a:t>countries</a:t>
            </a:r>
            <a:r>
              <a:rPr lang="nb-NO" sz="4000" dirty="0" smtClean="0"/>
              <a:t> in Europe</a:t>
            </a:r>
          </a:p>
          <a:p>
            <a:pPr lvl="1">
              <a:buFontTx/>
              <a:buChar char="-"/>
            </a:pPr>
            <a:endParaRPr lang="nb-NO" sz="4000" dirty="0" smtClean="0"/>
          </a:p>
          <a:p>
            <a:pPr lvl="1">
              <a:buFontTx/>
              <a:buChar char="-"/>
            </a:pPr>
            <a:endParaRPr lang="nb-NO" dirty="0"/>
          </a:p>
          <a:p>
            <a:r>
              <a:rPr lang="nb-NO" sz="4400" dirty="0" smtClean="0"/>
              <a:t>Arguments </a:t>
            </a:r>
            <a:r>
              <a:rPr lang="nb-NO" sz="4400" dirty="0"/>
              <a:t>pro </a:t>
            </a:r>
            <a:r>
              <a:rPr lang="nb-NO" sz="4400" dirty="0" smtClean="0"/>
              <a:t>EU-</a:t>
            </a:r>
            <a:r>
              <a:rPr lang="nb-NO" sz="4400" dirty="0" err="1" smtClean="0"/>
              <a:t>membership</a:t>
            </a:r>
            <a:endParaRPr lang="nb-NO" sz="4400" dirty="0" smtClean="0"/>
          </a:p>
          <a:p>
            <a:pPr lvl="1"/>
            <a:r>
              <a:rPr lang="nb-NO" sz="4000" dirty="0" smtClean="0"/>
              <a:t>National </a:t>
            </a:r>
            <a:r>
              <a:rPr lang="nb-NO" sz="4000" dirty="0" err="1" smtClean="0"/>
              <a:t>sovereignty</a:t>
            </a:r>
            <a:endParaRPr lang="nb-NO" sz="4000" dirty="0" smtClean="0"/>
          </a:p>
          <a:p>
            <a:pPr lvl="1"/>
            <a:r>
              <a:rPr lang="nb-NO" sz="4000" dirty="0" smtClean="0"/>
              <a:t>Too </a:t>
            </a:r>
            <a:r>
              <a:rPr lang="nb-NO" sz="4000" dirty="0" err="1" smtClean="0"/>
              <a:t>much</a:t>
            </a:r>
            <a:r>
              <a:rPr lang="nb-NO" sz="4000" dirty="0" smtClean="0"/>
              <a:t> </a:t>
            </a:r>
            <a:r>
              <a:rPr lang="nb-NO" sz="4000" dirty="0" err="1" smtClean="0"/>
              <a:t>bureaucracy</a:t>
            </a:r>
            <a:endParaRPr lang="nb-NO" sz="4000" dirty="0" smtClean="0"/>
          </a:p>
          <a:p>
            <a:pPr lvl="1"/>
            <a:r>
              <a:rPr lang="nb-NO" sz="4000" dirty="0" err="1" smtClean="0"/>
              <a:t>Threat</a:t>
            </a:r>
            <a:r>
              <a:rPr lang="nb-NO" sz="4000" dirty="0" smtClean="0"/>
              <a:t> </a:t>
            </a:r>
            <a:r>
              <a:rPr lang="nb-NO" sz="4000" dirty="0" err="1" smtClean="0"/>
              <a:t>against</a:t>
            </a:r>
            <a:r>
              <a:rPr lang="nb-NO" sz="4000" dirty="0" smtClean="0"/>
              <a:t> </a:t>
            </a:r>
            <a:r>
              <a:rPr lang="nb-NO" sz="4000" dirty="0" err="1" smtClean="0"/>
              <a:t>cultural</a:t>
            </a:r>
            <a:r>
              <a:rPr lang="nb-NO" sz="4000" dirty="0" smtClean="0"/>
              <a:t> </a:t>
            </a:r>
            <a:r>
              <a:rPr lang="nb-NO" sz="4000" dirty="0" err="1" smtClean="0"/>
              <a:t>identity</a:t>
            </a:r>
            <a:endParaRPr lang="nb-NO" sz="4000" dirty="0" smtClean="0"/>
          </a:p>
          <a:p>
            <a:pPr lvl="1"/>
            <a:r>
              <a:rPr lang="nb-NO" sz="4000" dirty="0" smtClean="0"/>
              <a:t>Too </a:t>
            </a:r>
            <a:r>
              <a:rPr lang="nb-NO" sz="4000" dirty="0" err="1" smtClean="0"/>
              <a:t>much</a:t>
            </a:r>
            <a:r>
              <a:rPr lang="nb-NO" sz="4000" dirty="0" smtClean="0"/>
              <a:t> </a:t>
            </a:r>
            <a:r>
              <a:rPr lang="nb-NO" sz="4000" dirty="0" err="1" smtClean="0"/>
              <a:t>market</a:t>
            </a:r>
            <a:r>
              <a:rPr lang="nb-NO" sz="4000" dirty="0" smtClean="0"/>
              <a:t> </a:t>
            </a:r>
            <a:r>
              <a:rPr lang="nb-NO" sz="4000" dirty="0" err="1" smtClean="0"/>
              <a:t>economy</a:t>
            </a:r>
            <a:endParaRPr lang="nb-NO" sz="4000" dirty="0" smtClean="0"/>
          </a:p>
          <a:p>
            <a:pPr lvl="1"/>
            <a:r>
              <a:rPr lang="nb-NO" sz="4000" dirty="0" err="1" smtClean="0"/>
              <a:t>Solidarity</a:t>
            </a:r>
            <a:r>
              <a:rPr lang="nb-NO" sz="4000" dirty="0" smtClean="0"/>
              <a:t> </a:t>
            </a:r>
            <a:r>
              <a:rPr lang="nb-NO" sz="4000" dirty="0" err="1" smtClean="0"/>
              <a:t>with</a:t>
            </a:r>
            <a:r>
              <a:rPr lang="nb-NO" sz="4000" dirty="0" smtClean="0"/>
              <a:t> </a:t>
            </a:r>
            <a:r>
              <a:rPr lang="nb-NO" sz="4000" dirty="0" err="1" smtClean="0"/>
              <a:t>the</a:t>
            </a:r>
            <a:r>
              <a:rPr lang="nb-NO" sz="4000" dirty="0" smtClean="0"/>
              <a:t> </a:t>
            </a:r>
            <a:r>
              <a:rPr lang="nb-NO" sz="4000" dirty="0" err="1" smtClean="0"/>
              <a:t>third</a:t>
            </a:r>
            <a:r>
              <a:rPr lang="nb-NO" sz="4000" dirty="0" smtClean="0"/>
              <a:t> </a:t>
            </a:r>
            <a:r>
              <a:rPr lang="nb-NO" sz="4000" dirty="0" err="1" smtClean="0"/>
              <a:t>world</a:t>
            </a:r>
            <a:endParaRPr lang="nb-NO" sz="4000" dirty="0" smtClean="0"/>
          </a:p>
          <a:p>
            <a:pPr lvl="1"/>
            <a:r>
              <a:rPr lang="nb-NO" sz="4000" dirty="0" err="1" smtClean="0"/>
              <a:t>Resistance</a:t>
            </a:r>
            <a:r>
              <a:rPr lang="nb-NO" sz="4000" dirty="0" smtClean="0"/>
              <a:t> </a:t>
            </a:r>
            <a:r>
              <a:rPr lang="nb-NO" sz="4000" dirty="0" err="1" smtClean="0"/>
              <a:t>against</a:t>
            </a:r>
            <a:r>
              <a:rPr lang="nb-NO" sz="4000" dirty="0" smtClean="0"/>
              <a:t> </a:t>
            </a:r>
            <a:r>
              <a:rPr lang="nb-NO" sz="4000" dirty="0" err="1" smtClean="0"/>
              <a:t>armed</a:t>
            </a:r>
            <a:r>
              <a:rPr lang="nb-NO" sz="4000" dirty="0" smtClean="0"/>
              <a:t> </a:t>
            </a:r>
            <a:r>
              <a:rPr lang="nb-NO" sz="4000" dirty="0" err="1" smtClean="0"/>
              <a:t>forces</a:t>
            </a:r>
            <a:endParaRPr lang="nb-NO" sz="4000" dirty="0" smtClean="0"/>
          </a:p>
          <a:p>
            <a:pPr lvl="1"/>
            <a:r>
              <a:rPr lang="nb-NO" sz="4000" dirty="0" err="1" smtClean="0"/>
              <a:t>Democratic</a:t>
            </a:r>
            <a:r>
              <a:rPr lang="nb-NO" sz="4000" dirty="0" smtClean="0"/>
              <a:t> deficit in </a:t>
            </a:r>
            <a:r>
              <a:rPr lang="nb-NO" sz="4000" dirty="0" err="1" smtClean="0"/>
              <a:t>the</a:t>
            </a:r>
            <a:r>
              <a:rPr lang="nb-NO" sz="4000" dirty="0" smtClean="0"/>
              <a:t> EU</a:t>
            </a:r>
            <a:endParaRPr lang="nb-NO" sz="4000" dirty="0"/>
          </a:p>
          <a:p>
            <a:pPr>
              <a:buFontTx/>
              <a:buChar char="-"/>
            </a:pPr>
            <a:endParaRPr lang="nb-NO" b="1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88640"/>
            <a:ext cx="1724719" cy="17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2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The Norwegian Model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202796"/>
            <a:ext cx="7787208" cy="511256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2000" dirty="0" smtClean="0"/>
              <a:t>Norway’s relations with the EU are governed by a                         number of agreements</a:t>
            </a:r>
          </a:p>
          <a:p>
            <a:endParaRPr lang="en-US" sz="1800" dirty="0"/>
          </a:p>
          <a:p>
            <a:r>
              <a:rPr lang="en-US" sz="2000" dirty="0"/>
              <a:t>T</a:t>
            </a:r>
            <a:r>
              <a:rPr lang="en-US" sz="2000" dirty="0" smtClean="0"/>
              <a:t>he most important and extensive agreement with the EU is the EEA agreement </a:t>
            </a:r>
          </a:p>
          <a:p>
            <a:pPr lvl="1"/>
            <a:r>
              <a:rPr lang="en-US" sz="1600" dirty="0" smtClean="0"/>
              <a:t>negotiated 1989-1992</a:t>
            </a:r>
          </a:p>
          <a:p>
            <a:pPr lvl="1"/>
            <a:r>
              <a:rPr lang="en-US" sz="1600" dirty="0" smtClean="0"/>
              <a:t>signed in 1992</a:t>
            </a:r>
          </a:p>
          <a:p>
            <a:pPr lvl="1"/>
            <a:r>
              <a:rPr lang="en-US" sz="1600" dirty="0" smtClean="0"/>
              <a:t>went into force in 1.1.1994</a:t>
            </a:r>
          </a:p>
          <a:p>
            <a:pPr lvl="1"/>
            <a:r>
              <a:rPr lang="en-US" sz="1600" dirty="0" smtClean="0"/>
              <a:t>in the wake of the second referendum on EU-membership (November 28, 1994), presumed to be temporary</a:t>
            </a:r>
          </a:p>
          <a:p>
            <a:endParaRPr lang="en-US" sz="1800" dirty="0" smtClean="0"/>
          </a:p>
          <a:p>
            <a:r>
              <a:rPr lang="en-US" sz="2000" dirty="0" smtClean="0"/>
              <a:t>Norway </a:t>
            </a:r>
            <a:r>
              <a:rPr lang="en-US" sz="2000" dirty="0"/>
              <a:t>has seen </a:t>
            </a:r>
            <a:endParaRPr lang="en-US" sz="2000" dirty="0" smtClean="0"/>
          </a:p>
          <a:p>
            <a:pPr lvl="1"/>
            <a:r>
              <a:rPr lang="en-US" sz="1600" dirty="0" smtClean="0"/>
              <a:t>"</a:t>
            </a:r>
            <a:r>
              <a:rPr lang="en-US" sz="1600" dirty="0"/>
              <a:t>extensive Europeanisation" in the past 20 years despite </a:t>
            </a:r>
            <a:r>
              <a:rPr lang="en-US" sz="1600" dirty="0" smtClean="0"/>
              <a:t>being outside </a:t>
            </a:r>
            <a:r>
              <a:rPr lang="en-US" sz="1600" dirty="0"/>
              <a:t>the </a:t>
            </a:r>
            <a:r>
              <a:rPr lang="en-US" sz="1600" dirty="0" smtClean="0"/>
              <a:t>EU – substantial impact on domestic and foreign policy and most sectors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ncreased integration into Europe due to more agreements and more EU countries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o agreements or part thereof being reversed – despite fierce discussions</a:t>
            </a: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4" name="Picture 3" descr="eu_e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9927" y="308934"/>
            <a:ext cx="1687406" cy="16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5418" y="93502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nb-NO" sz="2000" cap="none" dirty="0" smtClean="0"/>
              <a:t/>
            </a:r>
            <a:br>
              <a:rPr lang="nb-NO" sz="2000" cap="none" dirty="0" smtClean="0"/>
            </a:br>
            <a:r>
              <a:rPr lang="nb-NO" sz="3200" cap="none" dirty="0" smtClean="0"/>
              <a:t>An </a:t>
            </a:r>
            <a:r>
              <a:rPr lang="nb-NO" sz="3200" cap="none" dirty="0" err="1" smtClean="0"/>
              <a:t>increasing</a:t>
            </a:r>
            <a:r>
              <a:rPr lang="nb-NO" sz="3200" cap="none" dirty="0" smtClean="0"/>
              <a:t> </a:t>
            </a:r>
            <a:r>
              <a:rPr lang="nb-NO" sz="3200" cap="none" dirty="0" err="1" smtClean="0"/>
              <a:t>number</a:t>
            </a:r>
            <a:r>
              <a:rPr lang="nb-NO" sz="3200" cap="none" dirty="0" smtClean="0"/>
              <a:t> </a:t>
            </a:r>
            <a:r>
              <a:rPr lang="nb-NO" sz="3200" cap="none" dirty="0" err="1" smtClean="0"/>
              <a:t>of</a:t>
            </a:r>
            <a:r>
              <a:rPr lang="nb-NO" sz="3200" cap="none" dirty="0" smtClean="0"/>
              <a:t> </a:t>
            </a:r>
            <a:r>
              <a:rPr lang="nb-NO" sz="3200" cap="none" dirty="0" err="1" smtClean="0"/>
              <a:t>agreements</a:t>
            </a:r>
            <a:r>
              <a:rPr lang="nb-NO" sz="2000" cap="none" dirty="0" smtClean="0"/>
              <a:t/>
            </a:r>
            <a:br>
              <a:rPr lang="nb-NO" sz="2000" cap="none" dirty="0" smtClean="0"/>
            </a:br>
            <a:r>
              <a:rPr lang="nb-NO" sz="1600" dirty="0" smtClean="0"/>
              <a:t>(</a:t>
            </a:r>
            <a:r>
              <a:rPr lang="nb-NO" sz="1600" dirty="0" err="1"/>
              <a:t>C</a:t>
            </a:r>
            <a:r>
              <a:rPr lang="nb-NO" sz="1600" cap="none" dirty="0" err="1" smtClean="0"/>
              <a:t>umulative</a:t>
            </a:r>
            <a:r>
              <a:rPr lang="nb-NO" sz="1600" cap="none" dirty="0" smtClean="0"/>
              <a:t> </a:t>
            </a:r>
            <a:r>
              <a:rPr lang="nb-NO" sz="1600" cap="none" dirty="0" err="1" smtClean="0"/>
              <a:t>number</a:t>
            </a:r>
            <a:r>
              <a:rPr lang="nb-NO" sz="1600" cap="none" dirty="0" smtClean="0"/>
              <a:t> </a:t>
            </a:r>
            <a:r>
              <a:rPr lang="nb-NO" sz="1600" cap="none" dirty="0" err="1" smtClean="0"/>
              <a:t>of</a:t>
            </a:r>
            <a:r>
              <a:rPr lang="nb-NO" sz="1600" cap="none" dirty="0" smtClean="0"/>
              <a:t> </a:t>
            </a:r>
            <a:r>
              <a:rPr lang="nb-NO" sz="1600" cap="none" dirty="0" err="1" smtClean="0"/>
              <a:t>agreement</a:t>
            </a:r>
            <a:r>
              <a:rPr lang="nb-NO" sz="1600" dirty="0" err="1" smtClean="0"/>
              <a:t>s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EU </a:t>
            </a:r>
            <a:r>
              <a:rPr lang="nb-NO" sz="1600" dirty="0" err="1" smtClean="0"/>
              <a:t>based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date </a:t>
            </a:r>
            <a:r>
              <a:rPr lang="nb-NO" sz="1600" dirty="0" err="1" smtClean="0"/>
              <a:t>of</a:t>
            </a:r>
            <a:r>
              <a:rPr lang="nb-NO" sz="1600" dirty="0" smtClean="0"/>
              <a:t> signing)</a:t>
            </a:r>
            <a:endParaRPr lang="nb-NO" sz="1600" cap="none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2796360"/>
              </p:ext>
            </p:extLst>
          </p:nvPr>
        </p:nvGraphicFramePr>
        <p:xfrm>
          <a:off x="1214437" y="2555845"/>
          <a:ext cx="6715125" cy="37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402" y="403955"/>
            <a:ext cx="1522158" cy="15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4202" y="612252"/>
            <a:ext cx="8229600" cy="1143000"/>
          </a:xfrm>
        </p:spPr>
        <p:txBody>
          <a:bodyPr/>
          <a:lstStyle/>
          <a:p>
            <a:pPr algn="l"/>
            <a:r>
              <a:rPr lang="nb-NO" dirty="0" smtClean="0"/>
              <a:t>3/4 EU </a:t>
            </a:r>
            <a:r>
              <a:rPr lang="nb-NO" dirty="0" err="1" smtClean="0"/>
              <a:t>Member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7787208" cy="432652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dirty="0" smtClean="0"/>
          </a:p>
          <a:p>
            <a:r>
              <a:rPr lang="en-US" sz="2000" dirty="0" smtClean="0"/>
              <a:t>EU law has been incorporated into around 1/3 of all Norwegian statues and approx 1000 Norwegian regulations</a:t>
            </a:r>
          </a:p>
          <a:p>
            <a:endParaRPr lang="en-US" sz="2000" dirty="0" smtClean="0"/>
          </a:p>
          <a:p>
            <a:r>
              <a:rPr lang="en-US" sz="2000" dirty="0" smtClean="0"/>
              <a:t>¾ member: Norway has incorporated approx three-quarters of all EU legislative acts into Norwegian legislation.</a:t>
            </a:r>
          </a:p>
          <a:p>
            <a:endParaRPr lang="en-US" sz="2000" dirty="0" smtClean="0"/>
          </a:p>
          <a:p>
            <a:r>
              <a:rPr lang="en-US" sz="2000" dirty="0" smtClean="0"/>
              <a:t>Major consensus: Norwegian authorities neither can nor wish to isolate Norway from ever closer and binding integration processes in the EU</a:t>
            </a:r>
          </a:p>
          <a:p>
            <a:pPr lvl="1"/>
            <a:r>
              <a:rPr lang="en-US" sz="1600" dirty="0" smtClean="0"/>
              <a:t>Norway is far more closely associated with the EU than most people </a:t>
            </a:r>
            <a:r>
              <a:rPr lang="en-US" sz="1600" dirty="0" err="1" smtClean="0"/>
              <a:t>realise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Unusual form of association: association without membership.</a:t>
            </a:r>
          </a:p>
          <a:p>
            <a:pPr lvl="1"/>
            <a:r>
              <a:rPr lang="en-US" sz="1600" dirty="0" smtClean="0"/>
              <a:t>Norway’s association with the EU has not been the model for others  - until </a:t>
            </a:r>
            <a:r>
              <a:rPr lang="en-US" sz="1600" dirty="0" err="1" smtClean="0"/>
              <a:t>Brexit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pic>
        <p:nvPicPr>
          <p:cNvPr id="4" name="Picture 3" descr="eu_e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639069" cy="16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is the EEA?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EEA brings together the EU and 3 out of 			          4 EFTA countries</a:t>
            </a:r>
          </a:p>
          <a:p>
            <a:endParaRPr lang="en-US" sz="3400" dirty="0" smtClean="0"/>
          </a:p>
          <a:p>
            <a:r>
              <a:rPr lang="en-US" sz="3400" dirty="0" smtClean="0"/>
              <a:t>EEA is an international agreement that allows the EFTA states to participate fully in the Single Market</a:t>
            </a:r>
          </a:p>
          <a:p>
            <a:pPr lvl="1"/>
            <a:r>
              <a:rPr lang="en-US" sz="2600" dirty="0" smtClean="0"/>
              <a:t>covers the four freedoms</a:t>
            </a:r>
          </a:p>
          <a:p>
            <a:pPr lvl="1"/>
            <a:r>
              <a:rPr lang="en-US" sz="2600" dirty="0" smtClean="0"/>
              <a:t>covers competition and state aid rules</a:t>
            </a:r>
          </a:p>
          <a:p>
            <a:pPr lvl="1"/>
            <a:r>
              <a:rPr lang="en-US" sz="2600" dirty="0" smtClean="0"/>
              <a:t>covers horizontal policies on consumer protection, company law, environment, social policy and statistics</a:t>
            </a:r>
          </a:p>
          <a:p>
            <a:pPr lvl="1"/>
            <a:r>
              <a:rPr lang="en-US" sz="2600" dirty="0"/>
              <a:t>p</a:t>
            </a:r>
            <a:r>
              <a:rPr lang="en-US" sz="2600" dirty="0" smtClean="0"/>
              <a:t>rovides for cooperation in several flanking policies, e.g. research, education, employment, culture and enterprise</a:t>
            </a:r>
          </a:p>
          <a:p>
            <a:pPr lvl="1"/>
            <a:r>
              <a:rPr lang="en-US" sz="2600" dirty="0"/>
              <a:t>e</a:t>
            </a:r>
            <a:r>
              <a:rPr lang="en-US" sz="2600" dirty="0" smtClean="0"/>
              <a:t>ntered into force in 1992 – was thought to be a temporary agreement.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EEA is a dynamic agreement: the common rules of the EEA agreement are updated continuously with new EU legislation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90" y="274638"/>
            <a:ext cx="1724719" cy="17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is the EEA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EEA does not cover common agriculture and 	          fisheries policies although provisions on trade                            in these products</a:t>
            </a:r>
          </a:p>
          <a:p>
            <a:endParaRPr lang="en-US" sz="2400" dirty="0" smtClean="0"/>
          </a:p>
          <a:p>
            <a:r>
              <a:rPr lang="en-US" sz="2400" dirty="0" smtClean="0"/>
              <a:t>EEA does not include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the customs union, </a:t>
            </a:r>
          </a:p>
          <a:p>
            <a:pPr lvl="1"/>
            <a:r>
              <a:rPr lang="en-US" sz="2000" dirty="0" smtClean="0"/>
              <a:t>common trade policy </a:t>
            </a:r>
          </a:p>
          <a:p>
            <a:pPr lvl="1"/>
            <a:r>
              <a:rPr lang="en-US" sz="2000" dirty="0" smtClean="0"/>
              <a:t>common foreign and security policy</a:t>
            </a:r>
          </a:p>
          <a:p>
            <a:pPr lvl="1"/>
            <a:r>
              <a:rPr lang="en-US" sz="2000" dirty="0"/>
              <a:t>j</a:t>
            </a:r>
            <a:r>
              <a:rPr lang="en-US" sz="2000" dirty="0" smtClean="0"/>
              <a:t>ustice and home affairs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irect and indirect taxation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364" y="423904"/>
            <a:ext cx="1719436" cy="17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 dirty="0"/>
              <a:t>EEA review </a:t>
            </a:r>
            <a:r>
              <a:rPr lang="nb-NO" sz="3600" dirty="0" smtClean="0"/>
              <a:t>2012:</a:t>
            </a:r>
            <a:r>
              <a:rPr lang="nb-NO" sz="3600" dirty="0"/>
              <a:t> </a:t>
            </a:r>
            <a:r>
              <a:rPr lang="nb-NO" sz="3600" dirty="0" smtClean="0"/>
              <a:t>Main </a:t>
            </a:r>
            <a:r>
              <a:rPr lang="nb-NO" sz="3600" dirty="0" err="1" smtClean="0"/>
              <a:t>messages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56" y="1421944"/>
            <a:ext cx="8279515" cy="5319424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EEA a well functioning national compromise</a:t>
            </a:r>
          </a:p>
          <a:p>
            <a:pPr lvl="1"/>
            <a:r>
              <a:rPr lang="en-US" sz="1600" dirty="0" smtClean="0"/>
              <a:t>Norway  is neither completely outside nor fully inside</a:t>
            </a:r>
            <a:endParaRPr lang="en-US" sz="16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Inherent </a:t>
            </a:r>
            <a:r>
              <a:rPr lang="en-US" sz="2000" dirty="0">
                <a:sym typeface="Wingdings" pitchFamily="2" charset="2"/>
              </a:rPr>
              <a:t>structural tensions and problems, but has worked much better than many </a:t>
            </a:r>
            <a:r>
              <a:rPr lang="en-US" sz="2000" dirty="0" smtClean="0">
                <a:sym typeface="Wingdings" pitchFamily="2" charset="2"/>
              </a:rPr>
              <a:t>expected.</a:t>
            </a: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smtClean="0"/>
              <a:t>Large economic benefits, but great democratic deficit since Norway has to adopt EU policies "without voting rights".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Norway </a:t>
            </a:r>
            <a:r>
              <a:rPr lang="en-US" sz="2000" dirty="0"/>
              <a:t>is not represented </a:t>
            </a:r>
            <a:r>
              <a:rPr lang="en-US" sz="2000" dirty="0" smtClean="0"/>
              <a:t>in decision-making </a:t>
            </a:r>
            <a:r>
              <a:rPr lang="en-US" sz="2000" dirty="0"/>
              <a:t>processes that have direct </a:t>
            </a:r>
            <a:r>
              <a:rPr lang="en-US" sz="2000" dirty="0" smtClean="0"/>
              <a:t>consequences for Norway</a:t>
            </a:r>
            <a:r>
              <a:rPr lang="en-US" sz="2000" dirty="0"/>
              <a:t> </a:t>
            </a:r>
            <a:r>
              <a:rPr lang="en-US" sz="2000" dirty="0" smtClean="0"/>
              <a:t>and has no significant </a:t>
            </a:r>
            <a:r>
              <a:rPr lang="en-US" sz="2000" dirty="0"/>
              <a:t>influence on them.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form of </a:t>
            </a:r>
            <a:r>
              <a:rPr lang="en-US" sz="2000" dirty="0"/>
              <a:t>association with the EU </a:t>
            </a:r>
            <a:r>
              <a:rPr lang="en-US" sz="2000" dirty="0" smtClean="0"/>
              <a:t>makes it difficult </a:t>
            </a:r>
            <a:r>
              <a:rPr lang="en-US" sz="2000" dirty="0"/>
              <a:t>to monitor the Government and hold </a:t>
            </a:r>
            <a:r>
              <a:rPr lang="en-US" sz="2000" dirty="0" smtClean="0"/>
              <a:t>it accountable </a:t>
            </a:r>
            <a:r>
              <a:rPr lang="en-US" sz="2000" dirty="0"/>
              <a:t>in its European </a:t>
            </a:r>
            <a:r>
              <a:rPr lang="en-US" sz="2000" dirty="0" smtClean="0"/>
              <a:t>policy.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98" y="274638"/>
            <a:ext cx="1724719" cy="17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55883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Essential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sential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1842</TotalTime>
  <Words>1848</Words>
  <Application>Microsoft Office PowerPoint</Application>
  <PresentationFormat>On-screen Show (4:3)</PresentationFormat>
  <Paragraphs>245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Office-tema</vt:lpstr>
      <vt:lpstr>  Alternatives to EU Membership:  The Norwegian Model  </vt:lpstr>
      <vt:lpstr>Why a Norwegian model?</vt:lpstr>
      <vt:lpstr>The EU-membership debate Not a referendum on immigration and globalization</vt:lpstr>
      <vt:lpstr>The Norwegian Model</vt:lpstr>
      <vt:lpstr> An increasing number of agreements (Cumulative number of agreements with the EU based on on date of signing)</vt:lpstr>
      <vt:lpstr>3/4 EU Member</vt:lpstr>
      <vt:lpstr>What is the EEA?</vt:lpstr>
      <vt:lpstr>What is the EEA not?</vt:lpstr>
      <vt:lpstr>EEA review 2012: Main messages</vt:lpstr>
      <vt:lpstr>Still mixed attitudes towards  EU-membership and the EEA</vt:lpstr>
      <vt:lpstr>EEA review 2012: Main messages</vt:lpstr>
      <vt:lpstr>Norway’s most important trade partner is (still) the EU </vt:lpstr>
      <vt:lpstr> More integrated in the EU than many EU countries:  Internal EEA trade (export +import):  EEA countries’ trade with other EEA countries as share of total trade</vt:lpstr>
      <vt:lpstr>What have we learnt?</vt:lpstr>
      <vt:lpstr>Robust to Brexit</vt:lpstr>
      <vt:lpstr>The Norwegians’ attitude to Brexit</vt:lpstr>
      <vt:lpstr>Massive immigration from the East:  Doubling of migrants 2004-2013</vt:lpstr>
      <vt:lpstr>Positive attitudes towards migrants</vt:lpstr>
      <vt:lpstr>How to maintain support for the European project and international agreements?</vt:lpstr>
      <vt:lpstr>Equality</vt:lpstr>
      <vt:lpstr>Confidence</vt:lpstr>
      <vt:lpstr>Thank You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6 – Utvikling av Avtalene med EU 1994-2011</dc:title>
  <dc:creator>tomojoh</dc:creator>
  <cp:lastModifiedBy>karenmi@uio.no</cp:lastModifiedBy>
  <cp:revision>202</cp:revision>
  <dcterms:created xsi:type="dcterms:W3CDTF">2012-01-04T12:42:06Z</dcterms:created>
  <dcterms:modified xsi:type="dcterms:W3CDTF">2019-05-06T09:02:09Z</dcterms:modified>
</cp:coreProperties>
</file>